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ki Helfiska" initials="O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CDC52-A7CF-4F0C-81C6-D0FA42F6272A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B39E6B-0681-4D17-9BED-75A58F061550}">
      <dgm:prSet phldrT="[Text]" custT="1"/>
      <dgm:spPr/>
      <dgm:t>
        <a:bodyPr/>
        <a:lstStyle/>
        <a:p>
          <a:r>
            <a:rPr lang="en-US" sz="1600" dirty="0" smtClean="0"/>
            <a:t>AIM</a:t>
          </a:r>
          <a:endParaRPr lang="en-US" sz="1600" dirty="0"/>
        </a:p>
      </dgm:t>
    </dgm:pt>
    <dgm:pt modelId="{2A2EDD39-636C-4942-95F0-044DAADDA1A3}" type="parTrans" cxnId="{D451C1F2-201B-48AB-BF5A-76CB01849165}">
      <dgm:prSet/>
      <dgm:spPr/>
      <dgm:t>
        <a:bodyPr/>
        <a:lstStyle/>
        <a:p>
          <a:endParaRPr lang="en-US"/>
        </a:p>
      </dgm:t>
    </dgm:pt>
    <dgm:pt modelId="{9FCD619B-4465-4FA0-97FA-624F1EAE4E2E}" type="sibTrans" cxnId="{D451C1F2-201B-48AB-BF5A-76CB01849165}">
      <dgm:prSet custT="1"/>
      <dgm:spPr/>
      <dgm:t>
        <a:bodyPr/>
        <a:lstStyle/>
        <a:p>
          <a:endParaRPr lang="en-US" sz="200"/>
        </a:p>
      </dgm:t>
    </dgm:pt>
    <dgm:pt modelId="{C95A9E40-FEB8-4CDD-A1F9-4107EF9C9331}">
      <dgm:prSet phldrT="[Text]" custT="1"/>
      <dgm:spPr/>
      <dgm:t>
        <a:bodyPr/>
        <a:lstStyle/>
        <a:p>
          <a:r>
            <a:rPr lang="en-US" sz="1600" dirty="0" smtClean="0"/>
            <a:t>MATERIALS</a:t>
          </a:r>
          <a:endParaRPr lang="en-US" sz="1600" dirty="0"/>
        </a:p>
      </dgm:t>
    </dgm:pt>
    <dgm:pt modelId="{B0737832-88B5-4E32-8F5B-D3D88C6D0F2B}" type="parTrans" cxnId="{9B516FAF-2FE8-408E-8959-E88062576DFF}">
      <dgm:prSet/>
      <dgm:spPr/>
      <dgm:t>
        <a:bodyPr/>
        <a:lstStyle/>
        <a:p>
          <a:endParaRPr lang="en-US"/>
        </a:p>
      </dgm:t>
    </dgm:pt>
    <dgm:pt modelId="{C4C903B7-BFF0-4A56-B5E4-5969CE986CDF}" type="sibTrans" cxnId="{9B516FAF-2FE8-408E-8959-E88062576DFF}">
      <dgm:prSet custT="1"/>
      <dgm:spPr/>
      <dgm:t>
        <a:bodyPr/>
        <a:lstStyle/>
        <a:p>
          <a:endParaRPr lang="en-US" sz="200"/>
        </a:p>
      </dgm:t>
    </dgm:pt>
    <dgm:pt modelId="{5CC11521-3A64-4A99-A2FF-533D6A31FD08}">
      <dgm:prSet phldrT="[Text]" custT="1"/>
      <dgm:spPr/>
      <dgm:t>
        <a:bodyPr/>
        <a:lstStyle/>
        <a:p>
          <a:r>
            <a:rPr lang="en-US" sz="1600" dirty="0" smtClean="0"/>
            <a:t>TEACHING AND LEARNING</a:t>
          </a:r>
          <a:endParaRPr lang="en-US" sz="1600" dirty="0"/>
        </a:p>
      </dgm:t>
    </dgm:pt>
    <dgm:pt modelId="{E0D18730-A9BE-4E62-ADA0-304E49486EA6}" type="parTrans" cxnId="{BCB719DB-FD07-47C8-B9AD-913A1C00EB76}">
      <dgm:prSet/>
      <dgm:spPr/>
      <dgm:t>
        <a:bodyPr/>
        <a:lstStyle/>
        <a:p>
          <a:endParaRPr lang="en-US"/>
        </a:p>
      </dgm:t>
    </dgm:pt>
    <dgm:pt modelId="{61EF0D75-A179-4225-832F-6C766BDBCDB4}" type="sibTrans" cxnId="{BCB719DB-FD07-47C8-B9AD-913A1C00EB76}">
      <dgm:prSet custT="1"/>
      <dgm:spPr/>
      <dgm:t>
        <a:bodyPr/>
        <a:lstStyle/>
        <a:p>
          <a:endParaRPr lang="en-US" sz="200"/>
        </a:p>
      </dgm:t>
    </dgm:pt>
    <dgm:pt modelId="{255B641E-A610-4BCB-8233-7D7F2FA53D86}">
      <dgm:prSet phldrT="[Text]" custT="1"/>
      <dgm:spPr/>
      <dgm:t>
        <a:bodyPr/>
        <a:lstStyle/>
        <a:p>
          <a:r>
            <a:rPr lang="en-US" sz="1600" dirty="0" smtClean="0"/>
            <a:t>ASSESSMENT</a:t>
          </a:r>
          <a:endParaRPr lang="en-US" sz="1600" dirty="0"/>
        </a:p>
      </dgm:t>
    </dgm:pt>
    <dgm:pt modelId="{4EB24161-057E-4015-B17A-D53925DA1A1C}" type="parTrans" cxnId="{C1B5EFEC-7425-40DF-9ABB-37440EEED9B4}">
      <dgm:prSet/>
      <dgm:spPr/>
      <dgm:t>
        <a:bodyPr/>
        <a:lstStyle/>
        <a:p>
          <a:endParaRPr lang="en-US"/>
        </a:p>
      </dgm:t>
    </dgm:pt>
    <dgm:pt modelId="{8469CB88-D8A9-48EF-AAA0-08E26D8AA230}" type="sibTrans" cxnId="{C1B5EFEC-7425-40DF-9ABB-37440EEED9B4}">
      <dgm:prSet custT="1"/>
      <dgm:spPr/>
      <dgm:t>
        <a:bodyPr/>
        <a:lstStyle/>
        <a:p>
          <a:endParaRPr lang="en-US" sz="200"/>
        </a:p>
      </dgm:t>
    </dgm:pt>
    <dgm:pt modelId="{67B04DB1-B41F-4B16-962D-87E0585D9A98}">
      <dgm:prSet phldrT="[Text]" custT="1"/>
      <dgm:spPr/>
      <dgm:t>
        <a:bodyPr/>
        <a:lstStyle/>
        <a:p>
          <a:r>
            <a:rPr lang="en-US" sz="1600" dirty="0" smtClean="0"/>
            <a:t>FEEDBACK</a:t>
          </a:r>
          <a:endParaRPr lang="en-US" sz="1600" dirty="0"/>
        </a:p>
      </dgm:t>
    </dgm:pt>
    <dgm:pt modelId="{063258DB-EF0F-44F1-BE92-11265BB89F6A}" type="parTrans" cxnId="{97B0B73B-6C0D-406B-8143-D93BDA879F23}">
      <dgm:prSet/>
      <dgm:spPr/>
      <dgm:t>
        <a:bodyPr/>
        <a:lstStyle/>
        <a:p>
          <a:endParaRPr lang="en-US"/>
        </a:p>
      </dgm:t>
    </dgm:pt>
    <dgm:pt modelId="{8085A319-4474-4F80-90DF-D238579ECE28}" type="sibTrans" cxnId="{97B0B73B-6C0D-406B-8143-D93BDA879F23}">
      <dgm:prSet/>
      <dgm:spPr/>
      <dgm:t>
        <a:bodyPr/>
        <a:lstStyle/>
        <a:p>
          <a:endParaRPr lang="en-US"/>
        </a:p>
      </dgm:t>
    </dgm:pt>
    <dgm:pt modelId="{C788697C-A404-4C14-973C-9C7490AA63FF}">
      <dgm:prSet phldrT="[Text]" custT="1"/>
      <dgm:spPr/>
      <dgm:t>
        <a:bodyPr/>
        <a:lstStyle/>
        <a:p>
          <a:r>
            <a:rPr lang="en-US" sz="2800" dirty="0" smtClean="0"/>
            <a:t>Classroom-based assessment is an assessment that can be used by teachers to gather feedback as early and as often as possible for each student</a:t>
          </a:r>
          <a:endParaRPr lang="en-US" sz="2800" dirty="0"/>
        </a:p>
      </dgm:t>
    </dgm:pt>
    <dgm:pt modelId="{A214B2C1-4454-4D34-A8FE-2FFB00B2B96C}" type="parTrans" cxnId="{C55F8099-DA86-4EB5-AFAA-53A123CC15F8}">
      <dgm:prSet/>
      <dgm:spPr/>
      <dgm:t>
        <a:bodyPr/>
        <a:lstStyle/>
        <a:p>
          <a:endParaRPr lang="en-US"/>
        </a:p>
      </dgm:t>
    </dgm:pt>
    <dgm:pt modelId="{A52D05C6-9BA2-4298-8D69-0A82B2A07451}" type="sibTrans" cxnId="{C55F8099-DA86-4EB5-AFAA-53A123CC15F8}">
      <dgm:prSet/>
      <dgm:spPr/>
      <dgm:t>
        <a:bodyPr/>
        <a:lstStyle/>
        <a:p>
          <a:endParaRPr lang="en-US"/>
        </a:p>
      </dgm:t>
    </dgm:pt>
    <dgm:pt modelId="{149262CB-2277-4A42-A27F-47D5A1B4861D}" type="pres">
      <dgm:prSet presAssocID="{5F8CDC52-A7CF-4F0C-81C6-D0FA42F6272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B7F1C-CB86-4ED6-8E96-0385BFC798BA}" type="pres">
      <dgm:prSet presAssocID="{8CB39E6B-0681-4D17-9BED-75A58F061550}" presName="node" presStyleLbl="node1" presStyleIdx="0" presStyleCnt="6" custScaleX="31579" custScaleY="28368" custLinFactNeighborX="-1898" custLinFactNeighborY="-9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A7BA5-BB78-49D5-83A9-DEBBE0BB9CA7}" type="pres">
      <dgm:prSet presAssocID="{9FCD619B-4465-4FA0-97FA-624F1EAE4E2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C5FAC82-BBDC-43F1-94F2-F28F0DD8F1D4}" type="pres">
      <dgm:prSet presAssocID="{9FCD619B-4465-4FA0-97FA-624F1EAE4E2E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C301E037-4E93-4369-BF58-6E3C212BBADA}" type="pres">
      <dgm:prSet presAssocID="{C95A9E40-FEB8-4CDD-A1F9-4107EF9C9331}" presName="node" presStyleLbl="node1" presStyleIdx="1" presStyleCnt="6" custScaleX="50054" custScaleY="19412" custLinFactNeighborX="-1193" custLinFactNeighborY="-4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D4B20-9502-47C8-9F30-7CB01DDB0C66}" type="pres">
      <dgm:prSet presAssocID="{C4C903B7-BFF0-4A56-B5E4-5969CE986CD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730D26A-6E07-4BE1-BCCB-A0C280107A1F}" type="pres">
      <dgm:prSet presAssocID="{C4C903B7-BFF0-4A56-B5E4-5969CE986CDF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BCAF3F6C-4A49-4D52-B7F4-4160D7B32935}" type="pres">
      <dgm:prSet presAssocID="{5CC11521-3A64-4A99-A2FF-533D6A31FD08}" presName="node" presStyleLbl="node1" presStyleIdx="2" presStyleCnt="6" custScaleX="62422" custScaleY="62282" custLinFactNeighborX="-9306" custLinFactNeighborY="-2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136BF-6B64-4588-B9DA-4994D4FD6DBC}" type="pres">
      <dgm:prSet presAssocID="{61EF0D75-A179-4225-832F-6C766BDBCDB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32D4C6B-A6AE-4091-93A0-FFAF1D233390}" type="pres">
      <dgm:prSet presAssocID="{61EF0D75-A179-4225-832F-6C766BDBCDB4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E91DEC0F-E962-4507-92CB-CCF256A8CA22}" type="pres">
      <dgm:prSet presAssocID="{255B641E-A610-4BCB-8233-7D7F2FA53D86}" presName="node" presStyleLbl="node1" presStyleIdx="3" presStyleCnt="6" custScaleX="61809" custScaleY="47849" custLinFactX="89570" custLinFactNeighborX="100000" custLinFactNeighborY="-7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18B15-D77C-44D2-85CD-5CB676B5720F}" type="pres">
      <dgm:prSet presAssocID="{8469CB88-D8A9-48EF-AAA0-08E26D8AA23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E6C738D-B66C-4430-997B-14BFAC469729}" type="pres">
      <dgm:prSet presAssocID="{8469CB88-D8A9-48EF-AAA0-08E26D8AA230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E4D04CEC-B422-40E8-8B9C-DB940B4C6DB2}" type="pres">
      <dgm:prSet presAssocID="{67B04DB1-B41F-4B16-962D-87E0585D9A98}" presName="node" presStyleLbl="node1" presStyleIdx="4" presStyleCnt="6" custScaleX="145105" custScaleY="20834" custLinFactNeighborX="32807" custLinFactNeighborY="-233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023F8-86E9-4B2F-9FD7-A1B62D0AC921}" type="pres">
      <dgm:prSet presAssocID="{8085A319-4474-4F80-90DF-D238579ECE28}" presName="sibTrans" presStyleLbl="sibTrans1D1" presStyleIdx="4" presStyleCnt="5"/>
      <dgm:spPr/>
      <dgm:t>
        <a:bodyPr/>
        <a:lstStyle/>
        <a:p>
          <a:endParaRPr lang="en-US"/>
        </a:p>
      </dgm:t>
    </dgm:pt>
    <dgm:pt modelId="{D00067A2-B2B2-4B95-AFB4-A2701DF86C11}" type="pres">
      <dgm:prSet presAssocID="{8085A319-4474-4F80-90DF-D238579ECE28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D3ED3161-DAC5-4234-8A8F-732793E25C96}" type="pres">
      <dgm:prSet presAssocID="{C788697C-A404-4C14-973C-9C7490AA63FF}" presName="node" presStyleLbl="node1" presStyleIdx="5" presStyleCnt="6" custScaleX="2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59FD13-9FBD-40B4-82F2-D93C3A76A495}" type="presOf" srcId="{67B04DB1-B41F-4B16-962D-87E0585D9A98}" destId="{E4D04CEC-B422-40E8-8B9C-DB940B4C6DB2}" srcOrd="0" destOrd="0" presId="urn:microsoft.com/office/officeart/2005/8/layout/bProcess3"/>
    <dgm:cxn modelId="{5210FED0-7AC4-432D-82DD-4A9BDA4EC6DE}" type="presOf" srcId="{C4C903B7-BFF0-4A56-B5E4-5969CE986CDF}" destId="{708D4B20-9502-47C8-9F30-7CB01DDB0C66}" srcOrd="0" destOrd="0" presId="urn:microsoft.com/office/officeart/2005/8/layout/bProcess3"/>
    <dgm:cxn modelId="{BCB719DB-FD07-47C8-B9AD-913A1C00EB76}" srcId="{5F8CDC52-A7CF-4F0C-81C6-D0FA42F6272A}" destId="{5CC11521-3A64-4A99-A2FF-533D6A31FD08}" srcOrd="2" destOrd="0" parTransId="{E0D18730-A9BE-4E62-ADA0-304E49486EA6}" sibTransId="{61EF0D75-A179-4225-832F-6C766BDBCDB4}"/>
    <dgm:cxn modelId="{9E4643B5-9562-4F3D-A17A-C503DDA60B23}" type="presOf" srcId="{5F8CDC52-A7CF-4F0C-81C6-D0FA42F6272A}" destId="{149262CB-2277-4A42-A27F-47D5A1B4861D}" srcOrd="0" destOrd="0" presId="urn:microsoft.com/office/officeart/2005/8/layout/bProcess3"/>
    <dgm:cxn modelId="{37B9B7C8-ECEB-45CA-B1CE-EBACD9E6D09A}" type="presOf" srcId="{61EF0D75-A179-4225-832F-6C766BDBCDB4}" destId="{5BA136BF-6B64-4588-B9DA-4994D4FD6DBC}" srcOrd="0" destOrd="0" presId="urn:microsoft.com/office/officeart/2005/8/layout/bProcess3"/>
    <dgm:cxn modelId="{6028ACD8-4D6F-4FE5-9D54-306050E2BA1F}" type="presOf" srcId="{255B641E-A610-4BCB-8233-7D7F2FA53D86}" destId="{E91DEC0F-E962-4507-92CB-CCF256A8CA22}" srcOrd="0" destOrd="0" presId="urn:microsoft.com/office/officeart/2005/8/layout/bProcess3"/>
    <dgm:cxn modelId="{50608D66-36AA-468A-94DD-3DC6E61B825B}" type="presOf" srcId="{C95A9E40-FEB8-4CDD-A1F9-4107EF9C9331}" destId="{C301E037-4E93-4369-BF58-6E3C212BBADA}" srcOrd="0" destOrd="0" presId="urn:microsoft.com/office/officeart/2005/8/layout/bProcess3"/>
    <dgm:cxn modelId="{D451C1F2-201B-48AB-BF5A-76CB01849165}" srcId="{5F8CDC52-A7CF-4F0C-81C6-D0FA42F6272A}" destId="{8CB39E6B-0681-4D17-9BED-75A58F061550}" srcOrd="0" destOrd="0" parTransId="{2A2EDD39-636C-4942-95F0-044DAADDA1A3}" sibTransId="{9FCD619B-4465-4FA0-97FA-624F1EAE4E2E}"/>
    <dgm:cxn modelId="{97B0B73B-6C0D-406B-8143-D93BDA879F23}" srcId="{5F8CDC52-A7CF-4F0C-81C6-D0FA42F6272A}" destId="{67B04DB1-B41F-4B16-962D-87E0585D9A98}" srcOrd="4" destOrd="0" parTransId="{063258DB-EF0F-44F1-BE92-11265BB89F6A}" sibTransId="{8085A319-4474-4F80-90DF-D238579ECE28}"/>
    <dgm:cxn modelId="{5F5671A3-0D3F-4AA8-9024-0087C2A9AA18}" type="presOf" srcId="{8085A319-4474-4F80-90DF-D238579ECE28}" destId="{D00067A2-B2B2-4B95-AFB4-A2701DF86C11}" srcOrd="1" destOrd="0" presId="urn:microsoft.com/office/officeart/2005/8/layout/bProcess3"/>
    <dgm:cxn modelId="{B284DCB0-9A13-4BB3-B62D-96A6FA84AB0E}" type="presOf" srcId="{61EF0D75-A179-4225-832F-6C766BDBCDB4}" destId="{432D4C6B-A6AE-4091-93A0-FFAF1D233390}" srcOrd="1" destOrd="0" presId="urn:microsoft.com/office/officeart/2005/8/layout/bProcess3"/>
    <dgm:cxn modelId="{9B516FAF-2FE8-408E-8959-E88062576DFF}" srcId="{5F8CDC52-A7CF-4F0C-81C6-D0FA42F6272A}" destId="{C95A9E40-FEB8-4CDD-A1F9-4107EF9C9331}" srcOrd="1" destOrd="0" parTransId="{B0737832-88B5-4E32-8F5B-D3D88C6D0F2B}" sibTransId="{C4C903B7-BFF0-4A56-B5E4-5969CE986CDF}"/>
    <dgm:cxn modelId="{4F368B7A-240B-4001-9278-5B1C374E2853}" type="presOf" srcId="{9FCD619B-4465-4FA0-97FA-624F1EAE4E2E}" destId="{FC5FAC82-BBDC-43F1-94F2-F28F0DD8F1D4}" srcOrd="1" destOrd="0" presId="urn:microsoft.com/office/officeart/2005/8/layout/bProcess3"/>
    <dgm:cxn modelId="{64CDDEB0-E9AB-42CA-A83A-220366F1486D}" type="presOf" srcId="{8469CB88-D8A9-48EF-AAA0-08E26D8AA230}" destId="{BE6C738D-B66C-4430-997B-14BFAC469729}" srcOrd="1" destOrd="0" presId="urn:microsoft.com/office/officeart/2005/8/layout/bProcess3"/>
    <dgm:cxn modelId="{C55F8099-DA86-4EB5-AFAA-53A123CC15F8}" srcId="{5F8CDC52-A7CF-4F0C-81C6-D0FA42F6272A}" destId="{C788697C-A404-4C14-973C-9C7490AA63FF}" srcOrd="5" destOrd="0" parTransId="{A214B2C1-4454-4D34-A8FE-2FFB00B2B96C}" sibTransId="{A52D05C6-9BA2-4298-8D69-0A82B2A07451}"/>
    <dgm:cxn modelId="{D19C25BA-DD25-4262-A86C-4A344C0F31F6}" type="presOf" srcId="{8085A319-4474-4F80-90DF-D238579ECE28}" destId="{711023F8-86E9-4B2F-9FD7-A1B62D0AC921}" srcOrd="0" destOrd="0" presId="urn:microsoft.com/office/officeart/2005/8/layout/bProcess3"/>
    <dgm:cxn modelId="{73A2A375-2411-4CB7-8D43-A02A1E886D68}" type="presOf" srcId="{C4C903B7-BFF0-4A56-B5E4-5969CE986CDF}" destId="{E730D26A-6E07-4BE1-BCCB-A0C280107A1F}" srcOrd="1" destOrd="0" presId="urn:microsoft.com/office/officeart/2005/8/layout/bProcess3"/>
    <dgm:cxn modelId="{DAFA71B2-CB8A-4E52-A170-1B6857327C26}" type="presOf" srcId="{9FCD619B-4465-4FA0-97FA-624F1EAE4E2E}" destId="{E79A7BA5-BB78-49D5-83A9-DEBBE0BB9CA7}" srcOrd="0" destOrd="0" presId="urn:microsoft.com/office/officeart/2005/8/layout/bProcess3"/>
    <dgm:cxn modelId="{6EA3017B-AE23-4C41-B105-0E0A4F5528EC}" type="presOf" srcId="{C788697C-A404-4C14-973C-9C7490AA63FF}" destId="{D3ED3161-DAC5-4234-8A8F-732793E25C96}" srcOrd="0" destOrd="0" presId="urn:microsoft.com/office/officeart/2005/8/layout/bProcess3"/>
    <dgm:cxn modelId="{64DEEE5E-4ADE-4B21-BAF3-210751A3D28E}" type="presOf" srcId="{8469CB88-D8A9-48EF-AAA0-08E26D8AA230}" destId="{96118B15-D77C-44D2-85CD-5CB676B5720F}" srcOrd="0" destOrd="0" presId="urn:microsoft.com/office/officeart/2005/8/layout/bProcess3"/>
    <dgm:cxn modelId="{C1B5EFEC-7425-40DF-9ABB-37440EEED9B4}" srcId="{5F8CDC52-A7CF-4F0C-81C6-D0FA42F6272A}" destId="{255B641E-A610-4BCB-8233-7D7F2FA53D86}" srcOrd="3" destOrd="0" parTransId="{4EB24161-057E-4015-B17A-D53925DA1A1C}" sibTransId="{8469CB88-D8A9-48EF-AAA0-08E26D8AA230}"/>
    <dgm:cxn modelId="{7B247E0D-7FAE-40AD-BBE0-0699C8F5729D}" type="presOf" srcId="{5CC11521-3A64-4A99-A2FF-533D6A31FD08}" destId="{BCAF3F6C-4A49-4D52-B7F4-4160D7B32935}" srcOrd="0" destOrd="0" presId="urn:microsoft.com/office/officeart/2005/8/layout/bProcess3"/>
    <dgm:cxn modelId="{DB0FDE47-267B-4405-9B72-E1219D8ECA63}" type="presOf" srcId="{8CB39E6B-0681-4D17-9BED-75A58F061550}" destId="{7ADB7F1C-CB86-4ED6-8E96-0385BFC798BA}" srcOrd="0" destOrd="0" presId="urn:microsoft.com/office/officeart/2005/8/layout/bProcess3"/>
    <dgm:cxn modelId="{43F5EB3C-9D23-4EBD-B4FB-7BDAF21EB32C}" type="presParOf" srcId="{149262CB-2277-4A42-A27F-47D5A1B4861D}" destId="{7ADB7F1C-CB86-4ED6-8E96-0385BFC798BA}" srcOrd="0" destOrd="0" presId="urn:microsoft.com/office/officeart/2005/8/layout/bProcess3"/>
    <dgm:cxn modelId="{B9E8C16C-15E8-428F-9285-A55D046B4B9F}" type="presParOf" srcId="{149262CB-2277-4A42-A27F-47D5A1B4861D}" destId="{E79A7BA5-BB78-49D5-83A9-DEBBE0BB9CA7}" srcOrd="1" destOrd="0" presId="urn:microsoft.com/office/officeart/2005/8/layout/bProcess3"/>
    <dgm:cxn modelId="{FB96DCEF-9802-4089-9CE8-69939D951F27}" type="presParOf" srcId="{E79A7BA5-BB78-49D5-83A9-DEBBE0BB9CA7}" destId="{FC5FAC82-BBDC-43F1-94F2-F28F0DD8F1D4}" srcOrd="0" destOrd="0" presId="urn:microsoft.com/office/officeart/2005/8/layout/bProcess3"/>
    <dgm:cxn modelId="{B74B2203-1C5F-420C-AA5C-3E5A23541301}" type="presParOf" srcId="{149262CB-2277-4A42-A27F-47D5A1B4861D}" destId="{C301E037-4E93-4369-BF58-6E3C212BBADA}" srcOrd="2" destOrd="0" presId="urn:microsoft.com/office/officeart/2005/8/layout/bProcess3"/>
    <dgm:cxn modelId="{609D7877-A5EC-4E19-BC70-D97904D33A3B}" type="presParOf" srcId="{149262CB-2277-4A42-A27F-47D5A1B4861D}" destId="{708D4B20-9502-47C8-9F30-7CB01DDB0C66}" srcOrd="3" destOrd="0" presId="urn:microsoft.com/office/officeart/2005/8/layout/bProcess3"/>
    <dgm:cxn modelId="{024928D3-508B-4C11-86C3-8F917FE16324}" type="presParOf" srcId="{708D4B20-9502-47C8-9F30-7CB01DDB0C66}" destId="{E730D26A-6E07-4BE1-BCCB-A0C280107A1F}" srcOrd="0" destOrd="0" presId="urn:microsoft.com/office/officeart/2005/8/layout/bProcess3"/>
    <dgm:cxn modelId="{446522B0-0144-487C-9299-CA45C8410070}" type="presParOf" srcId="{149262CB-2277-4A42-A27F-47D5A1B4861D}" destId="{BCAF3F6C-4A49-4D52-B7F4-4160D7B32935}" srcOrd="4" destOrd="0" presId="urn:microsoft.com/office/officeart/2005/8/layout/bProcess3"/>
    <dgm:cxn modelId="{D261AD4B-8ACD-4BCF-929C-EAA9C2CFFAEF}" type="presParOf" srcId="{149262CB-2277-4A42-A27F-47D5A1B4861D}" destId="{5BA136BF-6B64-4588-B9DA-4994D4FD6DBC}" srcOrd="5" destOrd="0" presId="urn:microsoft.com/office/officeart/2005/8/layout/bProcess3"/>
    <dgm:cxn modelId="{B7888597-9BD6-44DA-AB54-F5F1CB0F77DB}" type="presParOf" srcId="{5BA136BF-6B64-4588-B9DA-4994D4FD6DBC}" destId="{432D4C6B-A6AE-4091-93A0-FFAF1D233390}" srcOrd="0" destOrd="0" presId="urn:microsoft.com/office/officeart/2005/8/layout/bProcess3"/>
    <dgm:cxn modelId="{03058D91-1D50-45F7-B2A8-7E7AE5AF65DB}" type="presParOf" srcId="{149262CB-2277-4A42-A27F-47D5A1B4861D}" destId="{E91DEC0F-E962-4507-92CB-CCF256A8CA22}" srcOrd="6" destOrd="0" presId="urn:microsoft.com/office/officeart/2005/8/layout/bProcess3"/>
    <dgm:cxn modelId="{FA3AFAB6-1055-4F9B-A4A3-7923C99C771B}" type="presParOf" srcId="{149262CB-2277-4A42-A27F-47D5A1B4861D}" destId="{96118B15-D77C-44D2-85CD-5CB676B5720F}" srcOrd="7" destOrd="0" presId="urn:microsoft.com/office/officeart/2005/8/layout/bProcess3"/>
    <dgm:cxn modelId="{11693891-9DF6-4CE5-B883-75E4B92F4A75}" type="presParOf" srcId="{96118B15-D77C-44D2-85CD-5CB676B5720F}" destId="{BE6C738D-B66C-4430-997B-14BFAC469729}" srcOrd="0" destOrd="0" presId="urn:microsoft.com/office/officeart/2005/8/layout/bProcess3"/>
    <dgm:cxn modelId="{49180AEA-491E-45B0-9A95-EEB02F39C9F8}" type="presParOf" srcId="{149262CB-2277-4A42-A27F-47D5A1B4861D}" destId="{E4D04CEC-B422-40E8-8B9C-DB940B4C6DB2}" srcOrd="8" destOrd="0" presId="urn:microsoft.com/office/officeart/2005/8/layout/bProcess3"/>
    <dgm:cxn modelId="{15BC6CA8-A8E1-4ED3-B90E-2B60B5904A35}" type="presParOf" srcId="{149262CB-2277-4A42-A27F-47D5A1B4861D}" destId="{711023F8-86E9-4B2F-9FD7-A1B62D0AC921}" srcOrd="9" destOrd="0" presId="urn:microsoft.com/office/officeart/2005/8/layout/bProcess3"/>
    <dgm:cxn modelId="{79490CCE-1EA8-4FBF-95E4-89AA84E0AFF5}" type="presParOf" srcId="{711023F8-86E9-4B2F-9FD7-A1B62D0AC921}" destId="{D00067A2-B2B2-4B95-AFB4-A2701DF86C11}" srcOrd="0" destOrd="0" presId="urn:microsoft.com/office/officeart/2005/8/layout/bProcess3"/>
    <dgm:cxn modelId="{7D4054A6-DD48-44AA-9490-69D5222FB683}" type="presParOf" srcId="{149262CB-2277-4A42-A27F-47D5A1B4861D}" destId="{D3ED3161-DAC5-4234-8A8F-732793E25C96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A7BA5-BB78-49D5-83A9-DEBBE0BB9CA7}">
      <dsp:nvSpPr>
        <dsp:cNvPr id="0" name=""/>
        <dsp:cNvSpPr/>
      </dsp:nvSpPr>
      <dsp:spPr>
        <a:xfrm>
          <a:off x="951395" y="563340"/>
          <a:ext cx="6322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3210" y="45720"/>
              </a:lnTo>
              <a:lnTo>
                <a:pt x="333210" y="130930"/>
              </a:lnTo>
              <a:lnTo>
                <a:pt x="632221" y="13093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>
        <a:off x="1250798" y="605585"/>
        <a:ext cx="33413" cy="6949"/>
      </dsp:txXfrm>
    </dsp:sp>
    <dsp:sp modelId="{7ADB7F1C-CB86-4ED6-8E96-0385BFC798BA}">
      <dsp:nvSpPr>
        <dsp:cNvPr id="0" name=""/>
        <dsp:cNvSpPr/>
      </dsp:nvSpPr>
      <dsp:spPr>
        <a:xfrm>
          <a:off x="0" y="352178"/>
          <a:ext cx="953195" cy="513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AIM</a:t>
          </a:r>
          <a:endParaRPr lang="en-US" sz="1600" kern="1200" dirty="0"/>
        </a:p>
      </dsp:txBody>
      <dsp:txXfrm>
        <a:off x="0" y="352178"/>
        <a:ext cx="953195" cy="513763"/>
      </dsp:txXfrm>
    </dsp:sp>
    <dsp:sp modelId="{708D4B20-9502-47C8-9F30-7CB01DDB0C66}">
      <dsp:nvSpPr>
        <dsp:cNvPr id="0" name=""/>
        <dsp:cNvSpPr/>
      </dsp:nvSpPr>
      <dsp:spPr>
        <a:xfrm>
          <a:off x="3125069" y="648551"/>
          <a:ext cx="4187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6478" y="45720"/>
              </a:lnTo>
              <a:lnTo>
                <a:pt x="226478" y="90924"/>
              </a:lnTo>
              <a:lnTo>
                <a:pt x="418756" y="9092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>
        <a:off x="3323157" y="690796"/>
        <a:ext cx="22581" cy="6949"/>
      </dsp:txXfrm>
    </dsp:sp>
    <dsp:sp modelId="{C301E037-4E93-4369-BF58-6E3C212BBADA}">
      <dsp:nvSpPr>
        <dsp:cNvPr id="0" name=""/>
        <dsp:cNvSpPr/>
      </dsp:nvSpPr>
      <dsp:spPr>
        <a:xfrm>
          <a:off x="1616016" y="518488"/>
          <a:ext cx="1510853" cy="3515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MATERIALS</a:t>
          </a:r>
          <a:endParaRPr lang="en-US" sz="1600" kern="1200" dirty="0"/>
        </a:p>
      </dsp:txBody>
      <dsp:txXfrm>
        <a:off x="1616016" y="518488"/>
        <a:ext cx="1510853" cy="351564"/>
      </dsp:txXfrm>
    </dsp:sp>
    <dsp:sp modelId="{5BA136BF-6B64-4588-B9DA-4994D4FD6DBC}">
      <dsp:nvSpPr>
        <dsp:cNvPr id="0" name=""/>
        <dsp:cNvSpPr/>
      </dsp:nvSpPr>
      <dsp:spPr>
        <a:xfrm>
          <a:off x="5458600" y="433288"/>
          <a:ext cx="949128" cy="306186"/>
        </a:xfrm>
        <a:custGeom>
          <a:avLst/>
          <a:gdLst/>
          <a:ahLst/>
          <a:cxnLst/>
          <a:rect l="0" t="0" r="0" b="0"/>
          <a:pathLst>
            <a:path>
              <a:moveTo>
                <a:pt x="0" y="306186"/>
              </a:moveTo>
              <a:lnTo>
                <a:pt x="491664" y="306186"/>
              </a:lnTo>
              <a:lnTo>
                <a:pt x="491664" y="0"/>
              </a:lnTo>
              <a:lnTo>
                <a:pt x="949128" y="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>
        <a:off x="5907502" y="582907"/>
        <a:ext cx="51322" cy="6949"/>
      </dsp:txXfrm>
    </dsp:sp>
    <dsp:sp modelId="{BCAF3F6C-4A49-4D52-B7F4-4160D7B32935}">
      <dsp:nvSpPr>
        <dsp:cNvPr id="0" name=""/>
        <dsp:cNvSpPr/>
      </dsp:nvSpPr>
      <dsp:spPr>
        <a:xfrm>
          <a:off x="3576225" y="175490"/>
          <a:ext cx="1884174" cy="1127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TEACHING AND LEARNING</a:t>
          </a:r>
          <a:endParaRPr lang="en-US" sz="1600" kern="1200" dirty="0"/>
        </a:p>
      </dsp:txBody>
      <dsp:txXfrm>
        <a:off x="3576225" y="175490"/>
        <a:ext cx="1884174" cy="1127969"/>
      </dsp:txXfrm>
    </dsp:sp>
    <dsp:sp modelId="{96118B15-D77C-44D2-85CD-5CB676B5720F}">
      <dsp:nvSpPr>
        <dsp:cNvPr id="0" name=""/>
        <dsp:cNvSpPr/>
      </dsp:nvSpPr>
      <dsp:spPr>
        <a:xfrm>
          <a:off x="3184808" y="864777"/>
          <a:ext cx="4188155" cy="714441"/>
        </a:xfrm>
        <a:custGeom>
          <a:avLst/>
          <a:gdLst/>
          <a:ahLst/>
          <a:cxnLst/>
          <a:rect l="0" t="0" r="0" b="0"/>
          <a:pathLst>
            <a:path>
              <a:moveTo>
                <a:pt x="4188155" y="0"/>
              </a:moveTo>
              <a:lnTo>
                <a:pt x="4188155" y="374320"/>
              </a:lnTo>
              <a:lnTo>
                <a:pt x="0" y="374320"/>
              </a:lnTo>
              <a:lnTo>
                <a:pt x="0" y="71444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" kern="1200"/>
        </a:p>
      </dsp:txBody>
      <dsp:txXfrm>
        <a:off x="5172538" y="1218523"/>
        <a:ext cx="212695" cy="6949"/>
      </dsp:txXfrm>
    </dsp:sp>
    <dsp:sp modelId="{E91DEC0F-E962-4507-92CB-CCF256A8CA22}">
      <dsp:nvSpPr>
        <dsp:cNvPr id="0" name=""/>
        <dsp:cNvSpPr/>
      </dsp:nvSpPr>
      <dsp:spPr>
        <a:xfrm>
          <a:off x="6440128" y="0"/>
          <a:ext cx="1865671" cy="8665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ASSESSMENT</a:t>
          </a:r>
          <a:endParaRPr lang="en-US" sz="1600" kern="1200" dirty="0"/>
        </a:p>
      </dsp:txBody>
      <dsp:txXfrm>
        <a:off x="6440128" y="0"/>
        <a:ext cx="1865671" cy="866577"/>
      </dsp:txXfrm>
    </dsp:sp>
    <dsp:sp modelId="{711023F8-86E9-4B2F-9FD7-A1B62D0AC921}">
      <dsp:nvSpPr>
        <dsp:cNvPr id="0" name=""/>
        <dsp:cNvSpPr/>
      </dsp:nvSpPr>
      <dsp:spPr>
        <a:xfrm>
          <a:off x="3184808" y="1987137"/>
          <a:ext cx="592837" cy="1087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707"/>
              </a:lnTo>
              <a:lnTo>
                <a:pt x="592837" y="560707"/>
              </a:lnTo>
              <a:lnTo>
                <a:pt x="592837" y="108721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49595" y="2527270"/>
        <a:ext cx="63264" cy="6949"/>
      </dsp:txXfrm>
    </dsp:sp>
    <dsp:sp modelId="{E4D04CEC-B422-40E8-8B9C-DB940B4C6DB2}">
      <dsp:nvSpPr>
        <dsp:cNvPr id="0" name=""/>
        <dsp:cNvSpPr/>
      </dsp:nvSpPr>
      <dsp:spPr>
        <a:xfrm>
          <a:off x="994850" y="1611619"/>
          <a:ext cx="4379916" cy="377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FEEDBACK</a:t>
          </a:r>
          <a:endParaRPr lang="en-US" sz="1600" kern="1200" dirty="0"/>
        </a:p>
      </dsp:txBody>
      <dsp:txXfrm>
        <a:off x="994850" y="1611619"/>
        <a:ext cx="4379916" cy="377317"/>
      </dsp:txXfrm>
    </dsp:sp>
    <dsp:sp modelId="{D3ED3161-DAC5-4234-8A8F-732793E25C96}">
      <dsp:nvSpPr>
        <dsp:cNvPr id="0" name=""/>
        <dsp:cNvSpPr/>
      </dsp:nvSpPr>
      <dsp:spPr>
        <a:xfrm>
          <a:off x="4588" y="3106752"/>
          <a:ext cx="7546115" cy="18110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Classroom-based assessment is an assessment that can be used by teachers to gather feedback as early and as often as possible for each student</a:t>
          </a:r>
          <a:endParaRPr lang="en-US" sz="2800" kern="1200" dirty="0"/>
        </a:p>
      </dsp:txBody>
      <dsp:txXfrm>
        <a:off x="4588" y="3106752"/>
        <a:ext cx="7546115" cy="1811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45493-4523-4892-A3AF-1A4CDCF61E31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3F018-83A3-4EDF-8169-035BF88DCB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467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C1725-8D72-414B-8B1C-BB36C86970D7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4F0D-FF71-4055-9834-6769008F1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651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C4F0D-FF71-4055-9834-6769008F1FC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2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FE654E-A446-4B25-885B-50AC7DF0125B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9988F3-D647-4534-9B43-B313A8347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LEARNING OUTCOMES ASSESSMENT </a:t>
            </a:r>
            <a:r>
              <a:rPr lang="en-US" dirty="0" smtClean="0"/>
              <a:t>OF PHYSICS </a:t>
            </a:r>
            <a:r>
              <a:rPr lang="en-US" dirty="0"/>
              <a:t>SUBJECT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2667000"/>
            <a:ext cx="7086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By : Dra.Hj Zulhelmi M.Pd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810000"/>
            <a:ext cx="67056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smtClean="0"/>
              <a:t>Physical Education </a:t>
            </a:r>
            <a:r>
              <a:rPr lang="en-US" sz="2400" dirty="0" smtClean="0"/>
              <a:t>Program</a:t>
            </a:r>
            <a:endParaRPr lang="en-US" sz="1900" b="1" dirty="0" smtClean="0"/>
          </a:p>
          <a:p>
            <a:pPr algn="ctr">
              <a:spcBef>
                <a:spcPct val="0"/>
              </a:spcBef>
              <a:defRPr/>
            </a:pPr>
            <a:r>
              <a:rPr lang="en-US" sz="1900" b="1" dirty="0" smtClean="0"/>
              <a:t>D</a:t>
            </a:r>
            <a:r>
              <a:rPr lang="en-US" sz="1900" b="1" dirty="0" smtClean="0"/>
              <a:t>EPARTEMENT </a:t>
            </a:r>
            <a:r>
              <a:rPr lang="en-US" sz="1900" b="1" dirty="0" smtClean="0"/>
              <a:t>OF MATHEMATICS AND SCIENCE </a:t>
            </a:r>
            <a:r>
              <a:rPr lang="en-US" sz="1900" b="1" dirty="0" smtClean="0"/>
              <a:t>EDUCATION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000" b="1" dirty="0" smtClean="0"/>
              <a:t>FACULTY OF TRANING AND EDUCATION</a:t>
            </a:r>
            <a:endParaRPr lang="en-US" sz="2000" dirty="0" smtClean="0"/>
          </a:p>
          <a:p>
            <a:pPr lvl="0" algn="ctr">
              <a:spcBef>
                <a:spcPct val="0"/>
              </a:spcBef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RIAU UNIVERSITY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400" baseline="0" dirty="0" smtClean="0">
                <a:latin typeface="+mj-lt"/>
                <a:ea typeface="+mj-ea"/>
                <a:cs typeface="+mj-cs"/>
              </a:rPr>
              <a:t>2013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848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Criteria for selection of assessment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learning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learning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characteristics of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learning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instructional media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Characteristics of assessment tools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CHAPTER </a:t>
            </a:r>
            <a:r>
              <a:rPr lang="en-US" dirty="0" smtClean="0"/>
              <a:t>II</a:t>
            </a:r>
            <a:br>
              <a:rPr lang="en-US" dirty="0" smtClean="0"/>
            </a:br>
            <a:r>
              <a:rPr lang="en-US" dirty="0" smtClean="0"/>
              <a:t>Assessment </a:t>
            </a:r>
            <a:r>
              <a:rPr lang="en-US" dirty="0"/>
              <a:t>in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2296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/>
              <a:t>Definition of assessment</a:t>
            </a:r>
            <a:r>
              <a:rPr lang="en-US" sz="4800" dirty="0"/>
              <a:t>:</a:t>
            </a:r>
          </a:p>
          <a:p>
            <a:pPr>
              <a:buNone/>
            </a:pPr>
            <a:r>
              <a:rPr lang="en-US" sz="4800" dirty="0" smtClean="0">
                <a:sym typeface="Wingdings" pitchFamily="2" charset="2"/>
              </a:rPr>
              <a:t></a:t>
            </a:r>
            <a:r>
              <a:rPr lang="en-US" sz="4800" dirty="0" smtClean="0"/>
              <a:t>Information </a:t>
            </a:r>
            <a:r>
              <a:rPr lang="en-US" sz="4800" dirty="0"/>
              <a:t>gathering process as early and as often as possible and make a decision based on the information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9604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Characteristic of </a:t>
            </a:r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Referring to the competence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Commit the active participation of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Leads to the continuous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Specific contextual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Provide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Based of </a:t>
            </a:r>
            <a:r>
              <a:rPr lang="en-US" sz="3200" dirty="0"/>
              <a:t>good teaching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562"/>
            <a:ext cx="7467600" cy="808038"/>
          </a:xfrm>
        </p:spPr>
        <p:txBody>
          <a:bodyPr/>
          <a:lstStyle/>
          <a:p>
            <a:pPr algn="ctr"/>
            <a:r>
              <a:rPr lang="en-US" dirty="0"/>
              <a:t>Types of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7467600" cy="3581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Achievement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Performance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Alternating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Authentic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Portofolio Assessment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type of bill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quiz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oral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daily tests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Deuteronomy blog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Practice exams and responsiveness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individual tasks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task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Practical work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CHAPTER </a:t>
            </a:r>
            <a:r>
              <a:rPr lang="en-US" b="1" dirty="0" smtClean="0"/>
              <a:t>III</a:t>
            </a:r>
            <a:br>
              <a:rPr lang="en-US" b="1" dirty="0" smtClean="0"/>
            </a:br>
            <a:r>
              <a:rPr lang="en-US" b="1" dirty="0" smtClean="0"/>
              <a:t>TAXONOMY </a:t>
            </a:r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Taxonomy: classification Enterprises something prepared and adopted by certain characteristics</a:t>
            </a:r>
          </a:p>
          <a:p>
            <a:r>
              <a:rPr lang="en-US" b="1" dirty="0" err="1"/>
              <a:t>Domaian</a:t>
            </a:r>
            <a:r>
              <a:rPr lang="en-US" b="1" dirty="0"/>
              <a:t> learning objectives</a:t>
            </a:r>
          </a:p>
          <a:p>
            <a:pPr marL="457200" indent="-457200">
              <a:buFont typeface="+mj-lt"/>
              <a:buAutoNum type="arabicParenR"/>
            </a:pPr>
            <a:r>
              <a:rPr lang="en-US" b="1" dirty="0" smtClean="0"/>
              <a:t>Cognitive</a:t>
            </a:r>
            <a:r>
              <a:rPr lang="en-US" b="1" dirty="0"/>
              <a:t>: thinking skills oriented to include intellectual </a:t>
            </a:r>
            <a:r>
              <a:rPr lang="en-US" b="1" dirty="0" smtClean="0"/>
              <a:t>ability</a:t>
            </a:r>
          </a:p>
          <a:p>
            <a:pPr marL="457200" indent="-457200">
              <a:buFont typeface="+mj-lt"/>
              <a:buAutoNum type="arabicParenR"/>
            </a:pPr>
            <a:r>
              <a:rPr lang="en-US" b="1" dirty="0" smtClean="0"/>
              <a:t>Affective</a:t>
            </a:r>
            <a:r>
              <a:rPr lang="en-US" b="1" dirty="0"/>
              <a:t>: dealing with feelings, emotions, values ​​and attitudes of the heart system which indicates the acceptance / rejection </a:t>
            </a:r>
            <a:r>
              <a:rPr lang="en-US" b="1" dirty="0" err="1"/>
              <a:t>thd</a:t>
            </a:r>
            <a:r>
              <a:rPr lang="en-US" b="1" dirty="0"/>
              <a:t> </a:t>
            </a:r>
            <a:r>
              <a:rPr lang="en-US" b="1" dirty="0" smtClean="0"/>
              <a:t>something</a:t>
            </a:r>
          </a:p>
          <a:p>
            <a:pPr marL="457200" indent="-457200">
              <a:buFont typeface="+mj-lt"/>
              <a:buAutoNum type="arabicParenR"/>
            </a:pPr>
            <a:r>
              <a:rPr lang="en-US" b="1" dirty="0" smtClean="0"/>
              <a:t>Psychomotor</a:t>
            </a:r>
            <a:r>
              <a:rPr lang="en-US" b="1" dirty="0"/>
              <a:t>: oriented motor skills pertinent limbs and actions that require coordination of muscles and nerves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Cognitive Domains destination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Knowledge</a:t>
            </a:r>
            <a:r>
              <a:rPr lang="en-US" dirty="0"/>
              <a:t>: The ability to recall the name, term, ideas, formulas etc. without expecting the ability to </a:t>
            </a:r>
            <a:r>
              <a:rPr lang="en-US" dirty="0" smtClean="0"/>
              <a:t>use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Comprehension</a:t>
            </a:r>
            <a:r>
              <a:rPr lang="en-US" dirty="0"/>
              <a:t>: The ability to understanding / grasp you know about the meaning of the concept / situation or the fact that </a:t>
            </a:r>
            <a:r>
              <a:rPr lang="en-US" dirty="0" smtClean="0"/>
              <a:t>knowing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Application</a:t>
            </a:r>
            <a:r>
              <a:rPr lang="en-US" dirty="0"/>
              <a:t>: ability to use abstraction in that particular situation / concrete. Admittedly abstraction in the form of general ideas, rules, procedures, general or technical manual methods in use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/>
              <a:t>Analysis: a communication breakdown into elements or parts so that the relative hierarchy of ideas that </a:t>
            </a:r>
            <a:r>
              <a:rPr lang="en-US" dirty="0" err="1"/>
              <a:t>diimplisitkan</a:t>
            </a:r>
            <a:r>
              <a:rPr lang="en-US" dirty="0"/>
              <a:t> be </a:t>
            </a:r>
            <a:r>
              <a:rPr lang="en-US" dirty="0" smtClean="0"/>
              <a:t>explicit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Synthesis</a:t>
            </a:r>
            <a:r>
              <a:rPr lang="en-US" dirty="0"/>
              <a:t>: The placement of the elements together to form a whole such a procedure includes working with small parts, etc. elements and assemble and communicate like putting together a pattern / structure that </a:t>
            </a:r>
            <a:r>
              <a:rPr lang="en-US" dirty="0" smtClean="0"/>
              <a:t>clearly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Evaluation</a:t>
            </a:r>
            <a:r>
              <a:rPr lang="en-US" dirty="0"/>
              <a:t>: Considerations know about the value of materials and methods specific to foment. Admittedly consideration quantitatively or qualitatively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743200"/>
            <a:ext cx="7467600" cy="1143000"/>
          </a:xfrm>
        </p:spPr>
        <p:txBody>
          <a:bodyPr/>
          <a:lstStyle/>
          <a:p>
            <a:pPr algn="ctr"/>
            <a:r>
              <a:rPr lang="en-US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GOOD LUCK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I </a:t>
            </a:r>
            <a:br>
              <a:rPr lang="en-US" dirty="0" smtClean="0"/>
            </a:br>
            <a:r>
              <a:rPr lang="en-US" dirty="0"/>
              <a:t>Classroom-Based Assessment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90600" y="2667000"/>
            <a:ext cx="7086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4209799340"/>
              </p:ext>
            </p:extLst>
          </p:nvPr>
        </p:nvGraphicFramePr>
        <p:xfrm>
          <a:off x="457200" y="1346200"/>
          <a:ext cx="8305800" cy="513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</a:t>
            </a:r>
            <a:r>
              <a:rPr lang="id-ID" b="1" dirty="0" smtClean="0"/>
              <a:t>Basic </a:t>
            </a:r>
            <a:r>
              <a:rPr lang="en-US" b="1" dirty="0" smtClean="0"/>
              <a:t>OF </a:t>
            </a:r>
            <a:r>
              <a:rPr lang="id-ID" b="1" dirty="0" smtClean="0"/>
              <a:t>Classroom-Based </a:t>
            </a:r>
            <a:r>
              <a:rPr lang="id-ID" b="1" dirty="0"/>
              <a:t>Assessment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5240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philosophy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psychology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communication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curriculum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management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Sociology-anthropology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evaluation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PURPOSE</a:t>
            </a:r>
            <a:r>
              <a:rPr lang="id-ID" b="1" dirty="0" smtClean="0"/>
              <a:t> </a:t>
            </a:r>
            <a:r>
              <a:rPr lang="en-US" b="1" dirty="0"/>
              <a:t>OF </a:t>
            </a:r>
            <a:r>
              <a:rPr lang="id-ID" b="1" dirty="0"/>
              <a:t>Classroom-Based Assessment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44780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Search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examination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discovery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inference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</a:t>
            </a:r>
            <a:r>
              <a:rPr lang="en-US" b="1" dirty="0" smtClean="0"/>
              <a:t>FUNCTION</a:t>
            </a:r>
            <a:r>
              <a:rPr lang="id-ID" b="1" dirty="0" smtClean="0"/>
              <a:t> </a:t>
            </a:r>
            <a:r>
              <a:rPr lang="en-US" b="1" dirty="0"/>
              <a:t>OF </a:t>
            </a:r>
            <a:r>
              <a:rPr lang="id-ID" b="1" dirty="0"/>
              <a:t>Classroom-Based Assessment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3716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Provide feedback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Increase students' motivation</a:t>
            </a:r>
          </a:p>
          <a:p>
            <a:pPr marL="742950" lvl="0" indent="-742950">
              <a:spcBef>
                <a:spcPct val="0"/>
              </a:spcBef>
              <a:buFontTx/>
              <a:buAutoNum type="arabicPeriod"/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Provide student progress reports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919 -0.04509 C -0.25329 -0.06845 -0.25086 -0.09435 -0.23107 -0.10314 C -0.22708 -0.10823 -0.22204 -0.10892 -0.21683 -0.11077 C -0.21319 -0.11216 -0.20572 -0.11447 -0.20572 -0.11447 C -0.19912 -0.11378 -0.19253 -0.11354 -0.18593 -0.11262 C -0.18055 -0.11169 -0.17655 -0.10453 -0.17187 -0.10129 C -0.171 -0.09944 -0.17013 -0.09736 -0.16909 -0.09574 C -0.16822 -0.09435 -0.16683 -0.09342 -0.16614 -0.09181 C -0.1618 -0.08325 -0.16353 -0.07909 -0.1578 -0.07122 C -0.15451 -0.05827 -0.15607 -0.06382 -0.15346 -0.05434 C -0.1519 -0.04833 -0.15069 -0.03561 -0.15069 -0.03561 C -0.15121 -0.00508 -0.15121 0.02568 -0.15208 0.05621 C -0.1526 0.07563 -0.1585 0.09668 -0.16058 0.11634 C -0.15885 0.18572 -0.1703 0.17554 -0.12117 0.17253 C -0.10902 0.16189 -0.09444 0.15056 -0.08732 0.13322 C -0.08437 0.12628 -0.08315 0.11795 -0.08037 0.11078 C -0.07777 0.08604 -0.07343 0.06176 -0.06909 0.03747 C -0.06805 0.01643 -0.06649 0.00348 -0.06058 -0.01502 C -0.06006 -0.01687 -0.06006 -0.01919 -0.05919 -0.02058 C -0.0559 -0.02566 -0.04912 -0.03121 -0.04513 -0.03561 C -0.03801 -0.0437 -0.0401 -0.04463 -0.02951 -0.04694 C -0.01596 -0.05295 -0.01076 -0.03422 -0.00416 -0.02243 C -0.00208 -0.01433 5.83333E-6 -0.00832 5.83333E-6 7.3728E-6 " pathEditMode="fixed" ptsTypes="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884238"/>
          </a:xfrm>
        </p:spPr>
        <p:txBody>
          <a:bodyPr/>
          <a:lstStyle/>
          <a:p>
            <a:pPr algn="ctr"/>
            <a:r>
              <a:rPr lang="en-US" dirty="0"/>
              <a:t>Measurement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MEASUREMENT IS GIVING NUMBERS TO AN ATTRIBUTE OR CHARACTERISTIC OF A PERSON, EVENT OR OBJECT BY UNIT RULES OR REGULATIONS OR CERTAIN FORMULAS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CHARACTERISTICS OF MEASUREMENT ARE:</a:t>
            </a:r>
          </a:p>
          <a:p>
            <a:pPr marL="0" indent="0" algn="just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DESCRIPTIVE</a:t>
            </a:r>
          </a:p>
          <a:p>
            <a:pPr marL="0" indent="0" algn="just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QUANTITATIVE</a:t>
            </a:r>
          </a:p>
          <a:p>
            <a:pPr marL="0" indent="0" algn="just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200"/>
            <a:ext cx="76200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Assessment is a process to make decisions using information that was obtained through either taking the measurements of learning outcomes using test instruments and non-test (cognitive, affective, and psychomotor)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343400"/>
            <a:ext cx="8229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The characteristic are: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interpretative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qualitative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subjective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-76200"/>
            <a:ext cx="6324600" cy="121920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ASSESSMENT</a:t>
            </a:r>
            <a:endParaRPr kumimoji="0" lang="en-US" sz="28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principles of Classroom-based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CBSA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CONTINUITY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COHERENCE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DISCRIMINALITY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PEDAGOGICAL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ACCOUNTABILITY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Terms of classroom-based assessment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Reliable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Objective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Balanced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Distinguish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Normal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Practical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542</Words>
  <Application>Microsoft Office PowerPoint</Application>
  <PresentationFormat>On-screen Show (4:3)</PresentationFormat>
  <Paragraphs>113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LEARNING OUTCOMES ASSESSMENT OF PHYSICS SUBJECT</vt:lpstr>
      <vt:lpstr>CHAPTER I  Classroom-Based Assessment</vt:lpstr>
      <vt:lpstr>THE Basic OF Classroom-Based Assessment</vt:lpstr>
      <vt:lpstr>THE PURPOSE OF Classroom-Based Assessment</vt:lpstr>
      <vt:lpstr>THE FUNCTION OF Classroom-Based Assessment</vt:lpstr>
      <vt:lpstr>Measurement and assessment</vt:lpstr>
      <vt:lpstr>Assessment is a process to make decisions using information that was obtained through either taking the measurements of learning outcomes using test instruments and non-test (cognitive, affective, and psychomotor)</vt:lpstr>
      <vt:lpstr>The principles of Classroom-based assessment</vt:lpstr>
      <vt:lpstr>Terms of classroom-based assessment requirements</vt:lpstr>
      <vt:lpstr>Criteria for selection of assessment tools</vt:lpstr>
      <vt:lpstr>CHAPTER II Assessment in Schools</vt:lpstr>
      <vt:lpstr>The Characteristic of assessment</vt:lpstr>
      <vt:lpstr>Types of assessment</vt:lpstr>
      <vt:lpstr>type of bill</vt:lpstr>
      <vt:lpstr>CHAPTER III TAXONOMY LEARNING OBJECTIVES</vt:lpstr>
      <vt:lpstr>Cognitive Domains destination</vt:lpstr>
      <vt:lpstr>THANK YOU GOOD LUCK</vt:lpstr>
    </vt:vector>
  </TitlesOfParts>
  <Company>SMKN Labor Pekanbaru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HASIL BELAJAR MATA PELAJARAN FISIKA</dc:title>
  <dc:creator>Oki Helfiska</dc:creator>
  <cp:lastModifiedBy>Asus</cp:lastModifiedBy>
  <cp:revision>46</cp:revision>
  <dcterms:created xsi:type="dcterms:W3CDTF">2010-10-28T14:26:45Z</dcterms:created>
  <dcterms:modified xsi:type="dcterms:W3CDTF">2013-12-09T01:30:23Z</dcterms:modified>
</cp:coreProperties>
</file>