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88" r:id="rId6"/>
    <p:sldId id="260" r:id="rId7"/>
    <p:sldId id="262" r:id="rId8"/>
    <p:sldId id="261" r:id="rId9"/>
    <p:sldId id="263" r:id="rId10"/>
    <p:sldId id="264" r:id="rId11"/>
    <p:sldId id="265" r:id="rId12"/>
    <p:sldId id="266" r:id="rId13"/>
    <p:sldId id="267" r:id="rId14"/>
    <p:sldId id="270" r:id="rId15"/>
    <p:sldId id="268" r:id="rId16"/>
    <p:sldId id="271" r:id="rId17"/>
    <p:sldId id="272" r:id="rId18"/>
    <p:sldId id="273" r:id="rId19"/>
    <p:sldId id="275" r:id="rId20"/>
    <p:sldId id="289" r:id="rId21"/>
    <p:sldId id="290" r:id="rId22"/>
    <p:sldId id="276" r:id="rId23"/>
    <p:sldId id="286" r:id="rId24"/>
    <p:sldId id="287" r:id="rId25"/>
    <p:sldId id="285" r:id="rId26"/>
    <p:sldId id="284" r:id="rId27"/>
    <p:sldId id="283" r:id="rId28"/>
    <p:sldId id="278" r:id="rId29"/>
    <p:sldId id="282" r:id="rId30"/>
    <p:sldId id="279" r:id="rId31"/>
    <p:sldId id="291" r:id="rId32"/>
    <p:sldId id="292" r:id="rId33"/>
    <p:sldId id="293" r:id="rId34"/>
    <p:sldId id="294" r:id="rId35"/>
    <p:sldId id="295" r:id="rId36"/>
    <p:sldId id="296" r:id="rId37"/>
    <p:sldId id="297" r:id="rId38"/>
    <p:sldId id="298" r:id="rId39"/>
    <p:sldId id="299" r:id="rId40"/>
    <p:sldId id="300" r:id="rId41"/>
    <p:sldId id="30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71" d="100"/>
          <a:sy n="71"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18D88-B048-4193-AB1D-86F43BB37B0D}" type="datetimeFigureOut">
              <a:rPr lang="en-US" smtClean="0"/>
              <a:t>12/3/2013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A047B0-E7F7-4A9E-B080-48DF76D660D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A047B0-E7F7-4A9E-B080-48DF76D660DF}" type="slidenum">
              <a:rPr lang="en-US" smtClean="0"/>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2954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a:t>CHAPTER IV</a:t>
            </a:r>
            <a:r>
              <a:rPr lang="en-US" dirty="0"/>
              <a:t/>
            </a:r>
            <a:br>
              <a:rPr lang="en-US" dirty="0"/>
            </a:br>
            <a:r>
              <a:rPr lang="en-US" b="1" dirty="0"/>
              <a:t>THE TECHNIQUE OF ASSESSMENT</a:t>
            </a:r>
            <a:r>
              <a:rPr lang="en-US" dirty="0"/>
              <a:t/>
            </a:r>
            <a:br>
              <a:rPr lang="en-US" dirty="0"/>
            </a:br>
            <a:r>
              <a:rPr lang="en-US" dirty="0"/>
              <a:t> </a:t>
            </a:r>
          </a:p>
        </p:txBody>
      </p:sp>
      <p:sp>
        <p:nvSpPr>
          <p:cNvPr id="3" name="Subtitle 2"/>
          <p:cNvSpPr>
            <a:spLocks noGrp="1"/>
          </p:cNvSpPr>
          <p:nvPr>
            <p:ph type="subTitle" idx="1"/>
          </p:nvPr>
        </p:nvSpPr>
        <p:spPr>
          <a:xfrm>
            <a:off x="609600" y="1828800"/>
            <a:ext cx="7848600" cy="4572000"/>
          </a:xfrm>
        </p:spPr>
        <p:style>
          <a:lnRef idx="1">
            <a:schemeClr val="accent2"/>
          </a:lnRef>
          <a:fillRef idx="2">
            <a:schemeClr val="accent2"/>
          </a:fillRef>
          <a:effectRef idx="1">
            <a:schemeClr val="accent2"/>
          </a:effectRef>
          <a:fontRef idx="minor">
            <a:schemeClr val="dk1"/>
          </a:fontRef>
        </p:style>
        <p:txBody>
          <a:bodyPr>
            <a:normAutofit/>
          </a:bodyPr>
          <a:lstStyle/>
          <a:p>
            <a:pPr marL="514350" indent="-514350" algn="just">
              <a:buAutoNum type="alphaUcPeriod"/>
            </a:pPr>
            <a:r>
              <a:rPr lang="en-US" sz="3600" dirty="0">
                <a:solidFill>
                  <a:schemeClr val="tx1"/>
                </a:solidFill>
              </a:rPr>
              <a:t>Performance Assessment</a:t>
            </a:r>
          </a:p>
          <a:p>
            <a:pPr algn="just"/>
            <a:r>
              <a:rPr lang="en-US" sz="3600" dirty="0" smtClean="0">
                <a:solidFill>
                  <a:schemeClr val="tx1"/>
                </a:solidFill>
              </a:rPr>
              <a:t>Definition : Performance </a:t>
            </a:r>
            <a:r>
              <a:rPr lang="en-US" sz="3600" dirty="0">
                <a:solidFill>
                  <a:schemeClr val="tx1"/>
                </a:solidFill>
              </a:rPr>
              <a:t>assessment is an assessment conducted by observing the activities of learners in doing something</a:t>
            </a:r>
          </a:p>
          <a:p>
            <a:pPr algn="just"/>
            <a:r>
              <a:rPr lang="en-US" sz="3600" dirty="0">
                <a:solidFill>
                  <a:schemeClr val="tx1"/>
                </a:solidFill>
              </a:rPr>
              <a:t>Consists of: Psychomotor </a:t>
            </a:r>
            <a:r>
              <a:rPr lang="en-US" sz="3600" dirty="0" smtClean="0">
                <a:solidFill>
                  <a:schemeClr val="tx1"/>
                </a:solidFill>
              </a:rPr>
              <a:t>Skills and Process skills.</a:t>
            </a:r>
            <a:endParaRPr lang="en-US" sz="3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THE OBJECT OF THE ATTITUDE THAT NEEDS TO BE ASSESSED</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4000" dirty="0" smtClean="0"/>
              <a:t>Attitudes </a:t>
            </a:r>
            <a:r>
              <a:rPr lang="en-US" sz="4000" dirty="0"/>
              <a:t>toward the subject matter. </a:t>
            </a:r>
            <a:endParaRPr lang="en-US" sz="4000" dirty="0" smtClean="0"/>
          </a:p>
          <a:p>
            <a:pPr lvl="0"/>
            <a:r>
              <a:rPr lang="en-US" sz="4000" dirty="0" smtClean="0"/>
              <a:t>Attitudes </a:t>
            </a:r>
            <a:r>
              <a:rPr lang="en-US" sz="4000" dirty="0"/>
              <a:t>toward teachers / tutors. </a:t>
            </a:r>
            <a:endParaRPr lang="en-US" sz="4000" dirty="0" smtClean="0"/>
          </a:p>
          <a:p>
            <a:pPr lvl="0"/>
            <a:r>
              <a:rPr lang="en-US" sz="4000" dirty="0" smtClean="0"/>
              <a:t>Attitudes </a:t>
            </a:r>
            <a:r>
              <a:rPr lang="en-US" sz="4000" dirty="0"/>
              <a:t>towards the learning process. </a:t>
            </a:r>
            <a:endParaRPr lang="en-US" sz="4000" dirty="0" smtClean="0"/>
          </a:p>
          <a:p>
            <a:pPr lvl="0"/>
            <a:r>
              <a:rPr lang="en-US" sz="4000" dirty="0" smtClean="0"/>
              <a:t>Attitudes </a:t>
            </a:r>
            <a:r>
              <a:rPr lang="en-US" sz="4000" dirty="0"/>
              <a:t>related to values ​​or norms related to the </a:t>
            </a:r>
            <a:r>
              <a:rPr lang="en-US" sz="4000" dirty="0" smtClean="0"/>
              <a:t>learning </a:t>
            </a:r>
            <a:r>
              <a:rPr lang="en-US" sz="4000" dirty="0"/>
              <a:t>material.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pPr lvl="0"/>
            <a:r>
              <a:rPr lang="en-US" dirty="0" smtClean="0"/>
              <a:t>2. ATTITUDE ASSESSMENT METHOD</a:t>
            </a:r>
            <a:endParaRPr lang="en-US" dirty="0"/>
          </a:p>
        </p:txBody>
      </p:sp>
      <p:sp>
        <p:nvSpPr>
          <p:cNvPr id="3" name="Content Placeholder 2"/>
          <p:cNvSpPr>
            <a:spLocks noGrp="1"/>
          </p:cNvSpPr>
          <p:nvPr>
            <p:ph idx="1"/>
          </p:nvPr>
        </p:nvSpPr>
        <p:spPr>
          <a:xfrm>
            <a:off x="685800" y="1524000"/>
            <a:ext cx="8229600" cy="4525963"/>
          </a:xfrm>
        </p:spPr>
        <p:style>
          <a:lnRef idx="1">
            <a:schemeClr val="accent2"/>
          </a:lnRef>
          <a:fillRef idx="2">
            <a:schemeClr val="accent2"/>
          </a:fillRef>
          <a:effectRef idx="1">
            <a:schemeClr val="accent2"/>
          </a:effectRef>
          <a:fontRef idx="minor">
            <a:schemeClr val="dk1"/>
          </a:fontRef>
        </p:style>
        <p:txBody>
          <a:bodyPr>
            <a:noAutofit/>
          </a:bodyPr>
          <a:lstStyle/>
          <a:p>
            <a:pPr marL="971550" lvl="1" indent="-514350">
              <a:buFont typeface="+mj-lt"/>
              <a:buAutoNum type="alphaLcParenR"/>
            </a:pPr>
            <a:r>
              <a:rPr lang="en-US" sz="5400" dirty="0"/>
              <a:t>Behavioral </a:t>
            </a:r>
            <a:r>
              <a:rPr lang="en-US" sz="5400" dirty="0" smtClean="0"/>
              <a:t>observation</a:t>
            </a:r>
            <a:endParaRPr lang="en-US" sz="4800" dirty="0"/>
          </a:p>
          <a:p>
            <a:pPr marL="457200" lvl="1" indent="0">
              <a:buNone/>
            </a:pPr>
            <a:r>
              <a:rPr lang="en-US" sz="4800" dirty="0" smtClean="0">
                <a:sym typeface="Wingdings" pitchFamily="2" charset="2"/>
              </a:rPr>
              <a:t> </a:t>
            </a:r>
            <a:r>
              <a:rPr lang="en-US" sz="4800" dirty="0" smtClean="0"/>
              <a:t>Person's behavior in general showed a tendency in something</a:t>
            </a:r>
            <a:r>
              <a:rPr lang="en-US" sz="5400" dirty="0" smtClean="0"/>
              <a:t>. </a:t>
            </a:r>
            <a:endParaRPr lang="en-US" sz="5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1"/>
          </a:fillRef>
          <a:effectRef idx="0">
            <a:scrgbClr r="0" g="0" b="0"/>
          </a:effectRef>
          <a:fontRef idx="major"/>
        </p:style>
        <p:txBody>
          <a:bodyPr/>
          <a:lstStyle/>
          <a:p>
            <a:r>
              <a:rPr lang="en-US" dirty="0" smtClean="0"/>
              <a:t>Example of behavioral observation</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pPr marL="0" indent="0" algn="ctr">
              <a:buNone/>
            </a:pPr>
            <a:r>
              <a:rPr lang="id-ID" sz="9600" dirty="0"/>
              <a:t>BOOK DIARY OF LEARNERS</a:t>
            </a:r>
            <a:endParaRPr lang="en-US" sz="9600" dirty="0"/>
          </a:p>
          <a:p>
            <a:pPr marL="0" indent="0" algn="ctr">
              <a:buNone/>
            </a:pPr>
            <a:r>
              <a:rPr lang="id-ID" sz="9600" dirty="0"/>
              <a:t>(Name of school)</a:t>
            </a:r>
            <a:endParaRPr lang="en-US" sz="9600" dirty="0"/>
          </a:p>
          <a:p>
            <a:pPr marL="0" indent="0">
              <a:buNone/>
            </a:pPr>
            <a:r>
              <a:rPr lang="id-ID" sz="9600" dirty="0"/>
              <a:t> </a:t>
            </a:r>
            <a:endParaRPr lang="en-US" sz="9600" dirty="0"/>
          </a:p>
          <a:p>
            <a:r>
              <a:rPr lang="en-US" sz="9600" dirty="0"/>
              <a:t>Subjects</a:t>
            </a:r>
            <a:r>
              <a:rPr lang="id-ID" sz="9600" dirty="0"/>
              <a:t>	</a:t>
            </a:r>
            <a:r>
              <a:rPr lang="en-US" sz="9600" dirty="0"/>
              <a:t>	</a:t>
            </a:r>
            <a:r>
              <a:rPr lang="id-ID" sz="9600" dirty="0"/>
              <a:t>: ________________________</a:t>
            </a:r>
            <a:endParaRPr lang="en-US" sz="9600" dirty="0"/>
          </a:p>
          <a:p>
            <a:r>
              <a:rPr lang="en-US" sz="9600" dirty="0"/>
              <a:t>Class</a:t>
            </a:r>
            <a:r>
              <a:rPr lang="id-ID" sz="9600" dirty="0"/>
              <a:t>		</a:t>
            </a:r>
            <a:r>
              <a:rPr lang="id-ID" sz="9600" dirty="0" smtClean="0"/>
              <a:t>: </a:t>
            </a:r>
            <a:r>
              <a:rPr lang="id-ID" sz="9600" dirty="0"/>
              <a:t>________________________</a:t>
            </a:r>
            <a:endParaRPr lang="en-US" sz="9600" dirty="0"/>
          </a:p>
          <a:p>
            <a:r>
              <a:rPr lang="en-US" sz="9600" dirty="0"/>
              <a:t>School year</a:t>
            </a:r>
            <a:r>
              <a:rPr lang="id-ID" sz="9600" dirty="0"/>
              <a:t>	</a:t>
            </a:r>
            <a:r>
              <a:rPr lang="en-US" sz="9600" dirty="0"/>
              <a:t>	</a:t>
            </a:r>
            <a:r>
              <a:rPr lang="id-ID" sz="9600" dirty="0"/>
              <a:t>: ________________________</a:t>
            </a:r>
            <a:endParaRPr lang="en-US" sz="9600" dirty="0"/>
          </a:p>
          <a:p>
            <a:r>
              <a:rPr lang="en-US" sz="9600" dirty="0"/>
              <a:t>Name of teacher 	</a:t>
            </a:r>
            <a:r>
              <a:rPr lang="id-ID" sz="9600" dirty="0"/>
              <a:t>: ________________________</a:t>
            </a:r>
            <a:endParaRPr lang="en-US" sz="9600" dirty="0"/>
          </a:p>
          <a:p>
            <a:pPr marL="0" indent="0">
              <a:buNone/>
            </a:pPr>
            <a:r>
              <a:rPr lang="en-US" sz="9600" dirty="0"/>
              <a:t>                            </a:t>
            </a:r>
          </a:p>
          <a:p>
            <a:pPr marL="0" indent="0">
              <a:buNone/>
            </a:pPr>
            <a:endParaRPr lang="en-US" sz="9600" dirty="0" smtClean="0"/>
          </a:p>
          <a:p>
            <a:pPr marL="0" indent="0">
              <a:buNone/>
            </a:pPr>
            <a:endParaRPr lang="en-US" sz="9600" dirty="0"/>
          </a:p>
          <a:p>
            <a:pPr marL="0" indent="0">
              <a:buNone/>
            </a:pPr>
            <a:endParaRPr lang="en-US" sz="9600" dirty="0" smtClean="0"/>
          </a:p>
          <a:p>
            <a:pPr marL="0" indent="0">
              <a:buNone/>
            </a:pPr>
            <a:endParaRPr lang="en-US" sz="9600" dirty="0"/>
          </a:p>
          <a:p>
            <a:pPr marL="0" indent="0">
              <a:buNone/>
            </a:pPr>
            <a:endParaRPr lang="en-US" sz="9600" dirty="0" smtClean="0"/>
          </a:p>
          <a:p>
            <a:pPr marL="0" indent="0">
              <a:buNone/>
            </a:pPr>
            <a:r>
              <a:rPr lang="en-US" sz="9600" dirty="0"/>
              <a:t>	</a:t>
            </a:r>
            <a:r>
              <a:rPr lang="en-US" sz="9600" dirty="0" smtClean="0"/>
              <a:t>					</a:t>
            </a:r>
            <a:r>
              <a:rPr lang="id-ID" sz="9600" dirty="0" smtClean="0"/>
              <a:t>Jakarta</a:t>
            </a:r>
            <a:r>
              <a:rPr lang="id-ID" sz="9600" dirty="0"/>
              <a:t>,  2006</a:t>
            </a:r>
            <a:endParaRPr lang="en-US" sz="9600" dirty="0"/>
          </a:p>
          <a:p>
            <a:pPr marL="0" indent="0">
              <a:buNone/>
            </a:pPr>
            <a:r>
              <a:rPr lang="id-ID" sz="9600" dirty="0"/>
              <a:t> </a:t>
            </a:r>
            <a:endParaRPr lang="en-US" sz="9600" dirty="0"/>
          </a:p>
          <a:p>
            <a:pPr marL="0" indent="0">
              <a:buNone/>
            </a:pPr>
            <a:endParaRPr lang="en-US" dirty="0"/>
          </a:p>
          <a:p>
            <a:pPr mar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a:t>Examples of the contents Diary: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24233029"/>
              </p:ext>
            </p:extLst>
          </p:nvPr>
        </p:nvGraphicFramePr>
        <p:xfrm>
          <a:off x="0" y="1676400"/>
          <a:ext cx="9143999" cy="5212416"/>
        </p:xfrm>
        <a:graphic>
          <a:graphicData uri="http://schemas.openxmlformats.org/drawingml/2006/table">
            <a:tbl>
              <a:tblPr firstRow="1" firstCol="1" lastRow="1" lastCol="1" bandRow="1" bandCol="1">
                <a:tableStyleId>{775DCB02-9BB8-47FD-8907-85C794F793BA}</a:tableStyleId>
              </a:tblPr>
              <a:tblGrid>
                <a:gridCol w="871589"/>
                <a:gridCol w="2031999"/>
                <a:gridCol w="2468306"/>
                <a:gridCol w="2319798"/>
                <a:gridCol w="1452307"/>
              </a:tblGrid>
              <a:tr h="1651680">
                <a:tc>
                  <a:txBody>
                    <a:bodyPr/>
                    <a:lstStyle/>
                    <a:p>
                      <a:pPr algn="ctr">
                        <a:lnSpc>
                          <a:spcPct val="115000"/>
                        </a:lnSpc>
                        <a:spcAft>
                          <a:spcPts val="1000"/>
                        </a:spcAft>
                      </a:pPr>
                      <a:r>
                        <a:rPr lang="id-ID" sz="3200" dirty="0">
                          <a:effectLst/>
                        </a:rPr>
                        <a:t>No</a:t>
                      </a:r>
                      <a:endParaRPr lang="en-US" sz="2800" b="1"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3200" dirty="0">
                          <a:effectLst/>
                        </a:rPr>
                        <a:t>Day</a:t>
                      </a:r>
                      <a:r>
                        <a:rPr lang="id-ID" sz="3200" dirty="0">
                          <a:effectLst/>
                        </a:rPr>
                        <a:t>/</a:t>
                      </a:r>
                      <a:r>
                        <a:rPr lang="en-US" sz="3200" dirty="0">
                          <a:effectLst/>
                        </a:rPr>
                        <a:t>Date</a:t>
                      </a:r>
                      <a:endParaRPr lang="en-US" sz="2800" b="1"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id-ID" sz="3200" dirty="0">
                          <a:effectLst/>
                        </a:rPr>
                        <a:t>Name of </a:t>
                      </a:r>
                      <a:r>
                        <a:rPr lang="id-ID" sz="3200" dirty="0" smtClean="0">
                          <a:effectLst/>
                        </a:rPr>
                        <a:t>Students</a:t>
                      </a:r>
                      <a:endParaRPr lang="en-US" sz="2800" b="1"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id-ID" sz="3200" dirty="0">
                          <a:effectLst/>
                        </a:rPr>
                        <a:t>Events (positive or negative)</a:t>
                      </a:r>
                      <a:endParaRPr lang="en-US" sz="2800" b="1"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id-ID" sz="3200" dirty="0">
                          <a:effectLst/>
                        </a:rPr>
                        <a:t>Follow-up</a:t>
                      </a:r>
                      <a:endParaRPr lang="en-US" sz="2800" b="1" dirty="0">
                        <a:effectLst/>
                        <a:latin typeface="Calibri"/>
                        <a:ea typeface="Calibri"/>
                        <a:cs typeface="Arial"/>
                      </a:endParaRPr>
                    </a:p>
                  </a:txBody>
                  <a:tcPr marL="68580" marR="68580" marT="0" marB="0" anchor="ctr"/>
                </a:tc>
              </a:tr>
              <a:tr h="3529920">
                <a:tc>
                  <a:txBody>
                    <a:bodyPr/>
                    <a:lstStyle/>
                    <a:p>
                      <a:pPr algn="ctr">
                        <a:lnSpc>
                          <a:spcPct val="115000"/>
                        </a:lnSpc>
                        <a:spcAft>
                          <a:spcPts val="1000"/>
                        </a:spcAft>
                      </a:pPr>
                      <a:r>
                        <a:rPr lang="en-US" sz="3200" dirty="0">
                          <a:effectLst/>
                        </a:rPr>
                        <a:t>1</a:t>
                      </a:r>
                      <a:endParaRPr lang="en-US" sz="2800" dirty="0">
                        <a:effectLst/>
                      </a:endParaRPr>
                    </a:p>
                    <a:p>
                      <a:pPr algn="ctr">
                        <a:lnSpc>
                          <a:spcPct val="115000"/>
                        </a:lnSpc>
                        <a:spcAft>
                          <a:spcPts val="1000"/>
                        </a:spcAft>
                      </a:pPr>
                      <a:r>
                        <a:rPr lang="en-US" sz="3200" dirty="0">
                          <a:effectLst/>
                        </a:rPr>
                        <a:t>2</a:t>
                      </a:r>
                      <a:endParaRPr lang="en-US" sz="2800" dirty="0">
                        <a:effectLst/>
                      </a:endParaRPr>
                    </a:p>
                    <a:p>
                      <a:pPr algn="ctr">
                        <a:lnSpc>
                          <a:spcPct val="115000"/>
                        </a:lnSpc>
                        <a:spcAft>
                          <a:spcPts val="1000"/>
                        </a:spcAft>
                      </a:pPr>
                      <a:r>
                        <a:rPr lang="en-US" sz="3200" dirty="0">
                          <a:effectLst/>
                        </a:rPr>
                        <a:t>3</a:t>
                      </a:r>
                      <a:endParaRPr lang="en-US" sz="2800" b="1" dirty="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b="1">
                        <a:effectLst/>
                        <a:latin typeface="Calibri"/>
                        <a:ea typeface="Calibri"/>
                        <a:cs typeface="Arial"/>
                      </a:endParaRPr>
                    </a:p>
                  </a:txBody>
                  <a:tcPr marL="68580" marR="68580" marT="0" marB="0"/>
                </a:tc>
                <a:tc>
                  <a:txBody>
                    <a:bodyPr/>
                    <a:lstStyle/>
                    <a:p>
                      <a:pPr algn="just">
                        <a:lnSpc>
                          <a:spcPct val="115000"/>
                        </a:lnSpc>
                        <a:spcAft>
                          <a:spcPts val="1000"/>
                        </a:spcAft>
                      </a:pPr>
                      <a:r>
                        <a:rPr lang="id-ID" sz="3200" dirty="0">
                          <a:effectLst/>
                        </a:rPr>
                        <a:t> </a:t>
                      </a:r>
                      <a:endParaRPr lang="en-US" sz="2800" b="1" dirty="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b="1">
                        <a:effectLst/>
                        <a:latin typeface="Calibri"/>
                        <a:ea typeface="Calibri"/>
                        <a:cs typeface="Arial"/>
                      </a:endParaRPr>
                    </a:p>
                  </a:txBody>
                  <a:tcPr marL="68580" marR="68580" marT="0" marB="0"/>
                </a:tc>
                <a:tc>
                  <a:txBody>
                    <a:bodyPr/>
                    <a:lstStyle/>
                    <a:p>
                      <a:pPr algn="just">
                        <a:lnSpc>
                          <a:spcPct val="115000"/>
                        </a:lnSpc>
                        <a:spcAft>
                          <a:spcPts val="1000"/>
                        </a:spcAft>
                      </a:pPr>
                      <a:r>
                        <a:rPr lang="id-ID" sz="3200" dirty="0">
                          <a:effectLst/>
                        </a:rPr>
                        <a:t> </a:t>
                      </a:r>
                      <a:endParaRPr lang="en-US" sz="2800" b="1" dirty="0">
                        <a:effectLst/>
                        <a:latin typeface="Calibri"/>
                        <a:ea typeface="Calibri"/>
                        <a:cs typeface="Arial"/>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B. </a:t>
            </a:r>
            <a:r>
              <a:rPr lang="en-US" dirty="0"/>
              <a:t>Assessment of scientific attitude</a:t>
            </a:r>
          </a:p>
        </p:txBody>
      </p:sp>
      <p:sp>
        <p:nvSpPr>
          <p:cNvPr id="3" name="Content Placeholder 2"/>
          <p:cNvSpPr>
            <a:spLocks noGrp="1"/>
          </p:cNvSpPr>
          <p:nvPr>
            <p:ph idx="1"/>
          </p:nvPr>
        </p:nvSpPr>
        <p:spPr/>
        <p:style>
          <a:lnRef idx="0">
            <a:scrgbClr r="0" g="0" b="0"/>
          </a:lnRef>
          <a:fillRef idx="1003">
            <a:schemeClr val="dk2"/>
          </a:fillRef>
          <a:effectRef idx="0">
            <a:scrgbClr r="0" g="0" b="0"/>
          </a:effectRef>
          <a:fontRef idx="major"/>
        </p:style>
        <p:txBody>
          <a:bodyPr/>
          <a:lstStyle/>
          <a:p>
            <a:pPr algn="just">
              <a:buNone/>
            </a:pPr>
            <a:r>
              <a:rPr lang="en-US" dirty="0">
                <a:solidFill>
                  <a:schemeClr val="bg1"/>
                </a:solidFill>
              </a:rPr>
              <a:t>Definition: </a:t>
            </a:r>
            <a:r>
              <a:rPr lang="en-US" i="1" dirty="0">
                <a:solidFill>
                  <a:schemeClr val="bg1"/>
                </a:solidFill>
              </a:rPr>
              <a:t>"students 'attitudes toward science may have an effect on students' motivation, interest, and achievement in the sciences</a:t>
            </a:r>
            <a:r>
              <a:rPr lang="en-US" i="1" dirty="0" smtClean="0">
                <a:solidFill>
                  <a:schemeClr val="bg1"/>
                </a:solidFill>
              </a:rPr>
              <a:t>".</a:t>
            </a:r>
          </a:p>
          <a:p>
            <a:pPr algn="just">
              <a:buNone/>
            </a:pPr>
            <a:r>
              <a:rPr lang="en-US" dirty="0" smtClean="0">
                <a:solidFill>
                  <a:schemeClr val="bg1"/>
                </a:solidFill>
              </a:rPr>
              <a:t>Furthermore</a:t>
            </a:r>
            <a:r>
              <a:rPr lang="en-US" dirty="0">
                <a:solidFill>
                  <a:schemeClr val="bg1"/>
                </a:solidFill>
              </a:rPr>
              <a:t>, Glick (Morrell and Lederman, 1998: 76) says </a:t>
            </a:r>
            <a:r>
              <a:rPr lang="en-US" i="1" dirty="0">
                <a:solidFill>
                  <a:schemeClr val="bg1"/>
                </a:solidFill>
              </a:rPr>
              <a:t>"students' attitudes toward science Appear to be shape by the same factor: teachers, learning environment, self-concept, peers, and parental influence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a:t>Example format of assessment of scientific attitude in </a:t>
            </a:r>
            <a:r>
              <a:rPr lang="en-US" dirty="0" smtClean="0"/>
              <a:t>physics learning</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1302210526"/>
              </p:ext>
            </p:extLst>
          </p:nvPr>
        </p:nvGraphicFramePr>
        <p:xfrm>
          <a:off x="3" y="1600200"/>
          <a:ext cx="9143995" cy="5727302"/>
        </p:xfrm>
        <a:graphic>
          <a:graphicData uri="http://schemas.openxmlformats.org/drawingml/2006/table">
            <a:tbl>
              <a:tblPr firstRow="1" firstCol="1" bandRow="1">
                <a:tableStyleId>{00A15C55-8517-42AA-B614-E9B94910E393}</a:tableStyleId>
              </a:tblPr>
              <a:tblGrid>
                <a:gridCol w="652404"/>
                <a:gridCol w="1613579"/>
                <a:gridCol w="652404"/>
                <a:gridCol w="652404"/>
                <a:gridCol w="785624"/>
                <a:gridCol w="336352"/>
                <a:gridCol w="785624"/>
                <a:gridCol w="643689"/>
                <a:gridCol w="652404"/>
                <a:gridCol w="336352"/>
                <a:gridCol w="683530"/>
                <a:gridCol w="683530"/>
                <a:gridCol w="666099"/>
              </a:tblGrid>
              <a:tr h="1480668">
                <a:tc rowSpan="3">
                  <a:txBody>
                    <a:bodyPr/>
                    <a:lstStyle/>
                    <a:p>
                      <a:pPr algn="just">
                        <a:lnSpc>
                          <a:spcPct val="150000"/>
                        </a:lnSpc>
                        <a:spcAft>
                          <a:spcPts val="1000"/>
                        </a:spcAft>
                        <a:tabLst>
                          <a:tab pos="2610485" algn="l"/>
                          <a:tab pos="2700655" algn="l"/>
                          <a:tab pos="2790825" algn="l"/>
                        </a:tabLst>
                      </a:pPr>
                      <a:r>
                        <a:rPr lang="en-US" sz="3200" dirty="0">
                          <a:effectLst/>
                        </a:rPr>
                        <a:t>No</a:t>
                      </a:r>
                      <a:endParaRPr lang="en-US" sz="2800" b="1" dirty="0">
                        <a:effectLst/>
                        <a:latin typeface="Calibri"/>
                        <a:ea typeface="Times New Roman"/>
                        <a:cs typeface="Arial"/>
                      </a:endParaRPr>
                    </a:p>
                  </a:txBody>
                  <a:tcPr marL="68580" marR="68580" marT="0" marB="0"/>
                </a:tc>
                <a:tc rowSpan="3">
                  <a:txBody>
                    <a:bodyPr/>
                    <a:lstStyle/>
                    <a:p>
                      <a:pPr algn="just">
                        <a:lnSpc>
                          <a:spcPct val="150000"/>
                        </a:lnSpc>
                        <a:spcAft>
                          <a:spcPts val="1000"/>
                        </a:spcAft>
                        <a:tabLst>
                          <a:tab pos="2610485" algn="l"/>
                          <a:tab pos="2700655" algn="l"/>
                          <a:tab pos="2790825" algn="l"/>
                        </a:tabLst>
                      </a:pPr>
                      <a:r>
                        <a:rPr lang="en-US" sz="3200" dirty="0">
                          <a:effectLst/>
                        </a:rPr>
                        <a:t>Name of student</a:t>
                      </a:r>
                      <a:endParaRPr lang="en-US" sz="2800" b="1" dirty="0">
                        <a:effectLst/>
                        <a:latin typeface="Calibri"/>
                        <a:ea typeface="Times New Roman"/>
                        <a:cs typeface="Arial"/>
                      </a:endParaRPr>
                    </a:p>
                  </a:txBody>
                  <a:tcPr marL="68580" marR="68580" marT="0" marB="0"/>
                </a:tc>
                <a:tc gridSpan="11">
                  <a:txBody>
                    <a:bodyPr/>
                    <a:lstStyle/>
                    <a:p>
                      <a:pPr algn="ctr">
                        <a:lnSpc>
                          <a:spcPct val="150000"/>
                        </a:lnSpc>
                        <a:spcAft>
                          <a:spcPts val="1000"/>
                        </a:spcAft>
                        <a:tabLst>
                          <a:tab pos="2610485" algn="l"/>
                          <a:tab pos="2700655" algn="l"/>
                          <a:tab pos="2790825" algn="l"/>
                        </a:tabLst>
                      </a:pPr>
                      <a:r>
                        <a:rPr lang="en-US" sz="3200" dirty="0">
                          <a:effectLst/>
                        </a:rPr>
                        <a:t>Indicator of scientific attitude assessment (character)</a:t>
                      </a:r>
                      <a:endParaRPr lang="en-US" sz="2800" b="1" dirty="0">
                        <a:effectLst/>
                        <a:latin typeface="Calibri"/>
                        <a:ea typeface="Times New Roman"/>
                        <a:cs typeface="Arial"/>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20554">
                <a:tc vMerge="1">
                  <a:txBody>
                    <a:bodyPr/>
                    <a:lstStyle/>
                    <a:p>
                      <a:endParaRPr lang="en-US"/>
                    </a:p>
                  </a:txBody>
                  <a:tcPr/>
                </a:tc>
                <a:tc vMerge="1">
                  <a:txBody>
                    <a:bodyPr/>
                    <a:lstStyle/>
                    <a:p>
                      <a:endParaRPr lang="en-US"/>
                    </a:p>
                  </a:txBody>
                  <a:tcPr/>
                </a:tc>
                <a:tc gridSpan="3">
                  <a:txBody>
                    <a:bodyPr/>
                    <a:lstStyle/>
                    <a:p>
                      <a:pPr>
                        <a:lnSpc>
                          <a:spcPct val="115000"/>
                        </a:lnSpc>
                        <a:spcAft>
                          <a:spcPts val="1000"/>
                        </a:spcAft>
                      </a:pPr>
                      <a:r>
                        <a:rPr lang="en-US" sz="3200">
                          <a:effectLst/>
                        </a:rPr>
                        <a:t>Religious </a:t>
                      </a:r>
                      <a:endParaRPr lang="en-US" sz="2800" b="1">
                        <a:effectLst/>
                        <a:latin typeface="Calibri"/>
                        <a:ea typeface="Times New Roman"/>
                        <a:cs typeface="Arial"/>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a:lnSpc>
                          <a:spcPct val="115000"/>
                        </a:lnSpc>
                        <a:spcAft>
                          <a:spcPts val="1000"/>
                        </a:spcAft>
                      </a:pPr>
                      <a:r>
                        <a:rPr lang="en-US" sz="3200">
                          <a:effectLst/>
                        </a:rPr>
                        <a:t>Curiosity </a:t>
                      </a:r>
                      <a:endParaRPr lang="en-US" sz="2800" b="1">
                        <a:effectLst/>
                        <a:latin typeface="Calibri"/>
                        <a:ea typeface="Times New Roman"/>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nSpc>
                          <a:spcPct val="115000"/>
                        </a:lnSpc>
                        <a:spcAft>
                          <a:spcPts val="1000"/>
                        </a:spcAft>
                      </a:pPr>
                      <a:r>
                        <a:rPr lang="en-US" sz="3200">
                          <a:effectLst/>
                        </a:rPr>
                        <a:t>Discipline</a:t>
                      </a:r>
                      <a:endParaRPr lang="en-US" sz="2800" b="1">
                        <a:effectLst/>
                        <a:latin typeface="Calibri"/>
                        <a:ea typeface="Times New Roman"/>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614145">
                <a:tc vMerge="1">
                  <a:txBody>
                    <a:bodyPr/>
                    <a:lstStyle/>
                    <a:p>
                      <a:endParaRPr lang="en-US"/>
                    </a:p>
                  </a:txBody>
                  <a:tcPr/>
                </a:tc>
                <a:tc vMerge="1">
                  <a:txBody>
                    <a:bodyPr/>
                    <a:lstStyle/>
                    <a:p>
                      <a:endParaRPr lang="en-US"/>
                    </a:p>
                  </a:txBody>
                  <a:tcPr/>
                </a:tc>
                <a:tc>
                  <a:txBody>
                    <a:bodyPr/>
                    <a:lstStyle/>
                    <a:p>
                      <a:pPr algn="ctr">
                        <a:lnSpc>
                          <a:spcPct val="150000"/>
                        </a:lnSpc>
                        <a:spcAft>
                          <a:spcPts val="1000"/>
                        </a:spcAft>
                        <a:tabLst>
                          <a:tab pos="2610485" algn="l"/>
                          <a:tab pos="2700655" algn="l"/>
                          <a:tab pos="2790825" algn="l"/>
                        </a:tabLst>
                      </a:pPr>
                      <a:r>
                        <a:rPr lang="en-US" sz="3200">
                          <a:effectLst/>
                        </a:rPr>
                        <a:t>1</a:t>
                      </a:r>
                      <a:endParaRPr lang="en-US" sz="2800" b="1">
                        <a:effectLst/>
                        <a:latin typeface="Calibri"/>
                        <a:ea typeface="Times New Roman"/>
                        <a:cs typeface="Arial"/>
                      </a:endParaRPr>
                    </a:p>
                  </a:txBody>
                  <a:tcPr marL="68580" marR="68580" marT="0" marB="0"/>
                </a:tc>
                <a:tc>
                  <a:txBody>
                    <a:bodyPr/>
                    <a:lstStyle/>
                    <a:p>
                      <a:pPr algn="ctr">
                        <a:lnSpc>
                          <a:spcPct val="150000"/>
                        </a:lnSpc>
                        <a:spcAft>
                          <a:spcPts val="1000"/>
                        </a:spcAft>
                        <a:tabLst>
                          <a:tab pos="2610485" algn="l"/>
                          <a:tab pos="2700655" algn="l"/>
                          <a:tab pos="2790825" algn="l"/>
                        </a:tabLst>
                      </a:pPr>
                      <a:r>
                        <a:rPr lang="en-US" sz="3200">
                          <a:effectLst/>
                        </a:rPr>
                        <a:t>2</a:t>
                      </a:r>
                      <a:endParaRPr lang="en-US" sz="2800" b="1">
                        <a:effectLst/>
                        <a:latin typeface="Calibri"/>
                        <a:ea typeface="Times New Roman"/>
                        <a:cs typeface="Arial"/>
                      </a:endParaRPr>
                    </a:p>
                  </a:txBody>
                  <a:tcPr marL="68580" marR="68580" marT="0" marB="0"/>
                </a:tc>
                <a:tc gridSpan="2">
                  <a:txBody>
                    <a:bodyPr/>
                    <a:lstStyle/>
                    <a:p>
                      <a:pPr algn="ctr">
                        <a:lnSpc>
                          <a:spcPct val="150000"/>
                        </a:lnSpc>
                        <a:spcAft>
                          <a:spcPts val="1000"/>
                        </a:spcAft>
                        <a:tabLst>
                          <a:tab pos="2610485" algn="l"/>
                          <a:tab pos="2700655" algn="l"/>
                          <a:tab pos="2790825" algn="l"/>
                        </a:tabLst>
                      </a:pPr>
                      <a:r>
                        <a:rPr lang="en-US" sz="3200">
                          <a:effectLst/>
                        </a:rPr>
                        <a:t>3</a:t>
                      </a:r>
                      <a:endParaRPr lang="en-US" sz="2800" b="1">
                        <a:effectLst/>
                        <a:latin typeface="Calibri"/>
                        <a:ea typeface="Times New Roman"/>
                        <a:cs typeface="Arial"/>
                      </a:endParaRPr>
                    </a:p>
                  </a:txBody>
                  <a:tcPr marL="68580" marR="68580" marT="0" marB="0"/>
                </a:tc>
                <a:tc hMerge="1">
                  <a:txBody>
                    <a:bodyPr/>
                    <a:lstStyle/>
                    <a:p>
                      <a:endParaRPr lang="en-US"/>
                    </a:p>
                  </a:txBody>
                  <a:tcPr/>
                </a:tc>
                <a:tc>
                  <a:txBody>
                    <a:bodyPr/>
                    <a:lstStyle/>
                    <a:p>
                      <a:pPr algn="ctr">
                        <a:lnSpc>
                          <a:spcPct val="150000"/>
                        </a:lnSpc>
                        <a:spcAft>
                          <a:spcPts val="1000"/>
                        </a:spcAft>
                        <a:tabLst>
                          <a:tab pos="2610485" algn="l"/>
                          <a:tab pos="2700655" algn="l"/>
                          <a:tab pos="2790825" algn="l"/>
                        </a:tabLst>
                      </a:pPr>
                      <a:r>
                        <a:rPr lang="en-US" sz="3200">
                          <a:effectLst/>
                        </a:rPr>
                        <a:t>1</a:t>
                      </a:r>
                      <a:endParaRPr lang="en-US" sz="2800" b="1">
                        <a:effectLst/>
                        <a:latin typeface="Calibri"/>
                        <a:ea typeface="Times New Roman"/>
                        <a:cs typeface="Arial"/>
                      </a:endParaRPr>
                    </a:p>
                  </a:txBody>
                  <a:tcPr marL="68580" marR="68580" marT="0" marB="0"/>
                </a:tc>
                <a:tc>
                  <a:txBody>
                    <a:bodyPr/>
                    <a:lstStyle/>
                    <a:p>
                      <a:pPr algn="ctr">
                        <a:lnSpc>
                          <a:spcPct val="150000"/>
                        </a:lnSpc>
                        <a:spcAft>
                          <a:spcPts val="1000"/>
                        </a:spcAft>
                        <a:tabLst>
                          <a:tab pos="2610485" algn="l"/>
                          <a:tab pos="2700655" algn="l"/>
                          <a:tab pos="2790825" algn="l"/>
                        </a:tabLst>
                      </a:pPr>
                      <a:r>
                        <a:rPr lang="en-US" sz="3200">
                          <a:effectLst/>
                        </a:rPr>
                        <a:t>2</a:t>
                      </a:r>
                      <a:endParaRPr lang="en-US" sz="2800" b="1">
                        <a:effectLst/>
                        <a:latin typeface="Calibri"/>
                        <a:ea typeface="Times New Roman"/>
                        <a:cs typeface="Arial"/>
                      </a:endParaRPr>
                    </a:p>
                  </a:txBody>
                  <a:tcPr marL="68580" marR="68580" marT="0" marB="0"/>
                </a:tc>
                <a:tc gridSpan="2">
                  <a:txBody>
                    <a:bodyPr/>
                    <a:lstStyle/>
                    <a:p>
                      <a:pPr algn="ctr">
                        <a:lnSpc>
                          <a:spcPct val="150000"/>
                        </a:lnSpc>
                        <a:spcAft>
                          <a:spcPts val="1000"/>
                        </a:spcAft>
                        <a:tabLst>
                          <a:tab pos="2610485" algn="l"/>
                          <a:tab pos="2700655" algn="l"/>
                          <a:tab pos="2790825" algn="l"/>
                        </a:tabLst>
                      </a:pPr>
                      <a:r>
                        <a:rPr lang="en-US" sz="3200">
                          <a:effectLst/>
                        </a:rPr>
                        <a:t>3</a:t>
                      </a:r>
                      <a:endParaRPr lang="en-US" sz="2800" b="1">
                        <a:effectLst/>
                        <a:latin typeface="Calibri"/>
                        <a:ea typeface="Times New Roman"/>
                        <a:cs typeface="Arial"/>
                      </a:endParaRPr>
                    </a:p>
                  </a:txBody>
                  <a:tcPr marL="68580" marR="68580" marT="0" marB="0"/>
                </a:tc>
                <a:tc hMerge="1">
                  <a:txBody>
                    <a:bodyPr/>
                    <a:lstStyle/>
                    <a:p>
                      <a:endParaRPr lang="en-US"/>
                    </a:p>
                  </a:txBody>
                  <a:tcPr/>
                </a:tc>
                <a:tc>
                  <a:txBody>
                    <a:bodyPr/>
                    <a:lstStyle/>
                    <a:p>
                      <a:pPr algn="ctr">
                        <a:lnSpc>
                          <a:spcPct val="150000"/>
                        </a:lnSpc>
                        <a:spcAft>
                          <a:spcPts val="1000"/>
                        </a:spcAft>
                        <a:tabLst>
                          <a:tab pos="2610485" algn="l"/>
                          <a:tab pos="2700655" algn="l"/>
                          <a:tab pos="2790825" algn="l"/>
                        </a:tabLst>
                      </a:pPr>
                      <a:r>
                        <a:rPr lang="en-US" sz="3200">
                          <a:effectLst/>
                        </a:rPr>
                        <a:t>1</a:t>
                      </a:r>
                      <a:endParaRPr lang="en-US" sz="2800" b="1">
                        <a:effectLst/>
                        <a:latin typeface="Calibri"/>
                        <a:ea typeface="Times New Roman"/>
                        <a:cs typeface="Arial"/>
                      </a:endParaRPr>
                    </a:p>
                  </a:txBody>
                  <a:tcPr marL="68580" marR="68580" marT="0" marB="0"/>
                </a:tc>
                <a:tc>
                  <a:txBody>
                    <a:bodyPr/>
                    <a:lstStyle/>
                    <a:p>
                      <a:pPr algn="ctr">
                        <a:lnSpc>
                          <a:spcPct val="150000"/>
                        </a:lnSpc>
                        <a:spcAft>
                          <a:spcPts val="1000"/>
                        </a:spcAft>
                        <a:tabLst>
                          <a:tab pos="2610485" algn="l"/>
                          <a:tab pos="2700655" algn="l"/>
                          <a:tab pos="2790825" algn="l"/>
                        </a:tabLst>
                      </a:pPr>
                      <a:r>
                        <a:rPr lang="en-US" sz="3200">
                          <a:effectLst/>
                        </a:rPr>
                        <a:t>2</a:t>
                      </a:r>
                      <a:endParaRPr lang="en-US" sz="2800" b="1">
                        <a:effectLst/>
                        <a:latin typeface="Calibri"/>
                        <a:ea typeface="Times New Roman"/>
                        <a:cs typeface="Arial"/>
                      </a:endParaRPr>
                    </a:p>
                  </a:txBody>
                  <a:tcPr marL="68580" marR="68580" marT="0" marB="0"/>
                </a:tc>
                <a:tc>
                  <a:txBody>
                    <a:bodyPr/>
                    <a:lstStyle/>
                    <a:p>
                      <a:pPr algn="ctr">
                        <a:lnSpc>
                          <a:spcPct val="150000"/>
                        </a:lnSpc>
                        <a:spcAft>
                          <a:spcPts val="1000"/>
                        </a:spcAft>
                        <a:tabLst>
                          <a:tab pos="2610485" algn="l"/>
                          <a:tab pos="2700655" algn="l"/>
                          <a:tab pos="2790825" algn="l"/>
                        </a:tabLst>
                      </a:pPr>
                      <a:r>
                        <a:rPr lang="en-US" sz="3200">
                          <a:effectLst/>
                        </a:rPr>
                        <a:t>3</a:t>
                      </a:r>
                      <a:endParaRPr lang="en-US" sz="2800" b="1">
                        <a:effectLst/>
                        <a:latin typeface="Calibri"/>
                        <a:ea typeface="Times New Roman"/>
                        <a:cs typeface="Arial"/>
                      </a:endParaRPr>
                    </a:p>
                  </a:txBody>
                  <a:tcPr marL="68580" marR="68580" marT="0" marB="0"/>
                </a:tc>
              </a:tr>
              <a:tr h="614145">
                <a:tc>
                  <a:txBody>
                    <a:bodyPr/>
                    <a:lstStyle/>
                    <a:p>
                      <a:pPr algn="ctr">
                        <a:lnSpc>
                          <a:spcPct val="150000"/>
                        </a:lnSpc>
                        <a:spcAft>
                          <a:spcPts val="1000"/>
                        </a:spcAft>
                        <a:tabLst>
                          <a:tab pos="2610485" algn="l"/>
                          <a:tab pos="2700655" algn="l"/>
                          <a:tab pos="2790825" algn="l"/>
                        </a:tabLst>
                      </a:pPr>
                      <a:r>
                        <a:rPr lang="en-US" sz="3200">
                          <a:effectLst/>
                        </a:rPr>
                        <a:t>1</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gridSpan="2">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hMerge="1">
                  <a:txBody>
                    <a:bodyPr/>
                    <a:lstStyle/>
                    <a:p>
                      <a:endParaRPr lang="en-US"/>
                    </a:p>
                  </a:txBody>
                  <a:tcPr/>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gridSpan="2">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hMerge="1">
                  <a:txBody>
                    <a:bodyPr/>
                    <a:lstStyle/>
                    <a:p>
                      <a:endParaRPr lang="en-US"/>
                    </a:p>
                  </a:txBody>
                  <a:tcPr/>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r>
              <a:tr h="614145">
                <a:tc>
                  <a:txBody>
                    <a:bodyPr/>
                    <a:lstStyle/>
                    <a:p>
                      <a:pPr algn="ctr">
                        <a:lnSpc>
                          <a:spcPct val="150000"/>
                        </a:lnSpc>
                        <a:spcAft>
                          <a:spcPts val="1000"/>
                        </a:spcAft>
                        <a:tabLst>
                          <a:tab pos="2610485" algn="l"/>
                          <a:tab pos="2700655" algn="l"/>
                          <a:tab pos="2790825" algn="l"/>
                        </a:tabLst>
                      </a:pPr>
                      <a:r>
                        <a:rPr lang="en-US" sz="3200">
                          <a:effectLst/>
                        </a:rPr>
                        <a:t>2</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gridSpan="2">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hMerge="1">
                  <a:txBody>
                    <a:bodyPr/>
                    <a:lstStyle/>
                    <a:p>
                      <a:endParaRPr lang="en-US"/>
                    </a:p>
                  </a:txBody>
                  <a:tcPr/>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gridSpan="2">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hMerge="1">
                  <a:txBody>
                    <a:bodyPr/>
                    <a:lstStyle/>
                    <a:p>
                      <a:endParaRPr lang="en-US"/>
                    </a:p>
                  </a:txBody>
                  <a:tcPr/>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r>
              <a:tr h="614145">
                <a:tc>
                  <a:txBody>
                    <a:bodyPr/>
                    <a:lstStyle/>
                    <a:p>
                      <a:pPr algn="ctr">
                        <a:lnSpc>
                          <a:spcPct val="150000"/>
                        </a:lnSpc>
                        <a:spcAft>
                          <a:spcPts val="1000"/>
                        </a:spcAft>
                        <a:tabLst>
                          <a:tab pos="2610485" algn="l"/>
                          <a:tab pos="2700655" algn="l"/>
                          <a:tab pos="2790825" algn="l"/>
                        </a:tabLst>
                      </a:pPr>
                      <a:r>
                        <a:rPr lang="en-US" sz="3200">
                          <a:effectLst/>
                        </a:rPr>
                        <a:t>etc</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gridSpan="2">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hMerge="1">
                  <a:txBody>
                    <a:bodyPr/>
                    <a:lstStyle/>
                    <a:p>
                      <a:endParaRPr lang="en-US"/>
                    </a:p>
                  </a:txBody>
                  <a:tcPr/>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gridSpan="2">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hMerge="1">
                  <a:txBody>
                    <a:bodyPr/>
                    <a:lstStyle/>
                    <a:p>
                      <a:endParaRPr lang="en-US"/>
                    </a:p>
                  </a:txBody>
                  <a:tcPr/>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a:effectLst/>
                        </a:rPr>
                        <a:t> </a:t>
                      </a:r>
                      <a:endParaRPr lang="en-US" sz="2800" b="1">
                        <a:effectLst/>
                        <a:latin typeface="Calibri"/>
                        <a:ea typeface="Times New Roman"/>
                        <a:cs typeface="Arial"/>
                      </a:endParaRPr>
                    </a:p>
                  </a:txBody>
                  <a:tcPr marL="68580" marR="68580" marT="0" marB="0"/>
                </a:tc>
                <a:tc>
                  <a:txBody>
                    <a:bodyPr/>
                    <a:lstStyle/>
                    <a:p>
                      <a:pPr algn="just">
                        <a:lnSpc>
                          <a:spcPct val="150000"/>
                        </a:lnSpc>
                        <a:spcAft>
                          <a:spcPts val="1000"/>
                        </a:spcAft>
                        <a:tabLst>
                          <a:tab pos="2610485" algn="l"/>
                          <a:tab pos="2700655" algn="l"/>
                          <a:tab pos="2790825" algn="l"/>
                        </a:tabLst>
                      </a:pPr>
                      <a:r>
                        <a:rPr lang="en-US" sz="3200" dirty="0">
                          <a:effectLst/>
                        </a:rPr>
                        <a:t> </a:t>
                      </a:r>
                      <a:endParaRPr lang="en-US" sz="2800" b="1" dirty="0">
                        <a:effectLst/>
                        <a:latin typeface="Calibri"/>
                        <a:ea typeface="Times New Roman"/>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t>The rubric of scoring</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514350" lvl="0" indent="-514350">
              <a:buFont typeface="+mj-lt"/>
              <a:buAutoNum type="arabicParenR"/>
            </a:pPr>
            <a:r>
              <a:rPr lang="en-US" b="1" dirty="0"/>
              <a:t>Religious</a:t>
            </a:r>
          </a:p>
          <a:p>
            <a:pPr marL="0" indent="0">
              <a:buNone/>
            </a:pPr>
            <a:r>
              <a:rPr lang="en-US" dirty="0"/>
              <a:t>Descriptors:</a:t>
            </a:r>
          </a:p>
          <a:p>
            <a:pPr lvl="0"/>
            <a:r>
              <a:rPr lang="en-US" dirty="0"/>
              <a:t>Participate in recitations of the Qur'an</a:t>
            </a:r>
          </a:p>
          <a:p>
            <a:pPr lvl="0"/>
            <a:r>
              <a:rPr lang="en-US" dirty="0"/>
              <a:t>Dressed in accordance with the provisions of religion</a:t>
            </a:r>
          </a:p>
          <a:p>
            <a:pPr lvl="0"/>
            <a:r>
              <a:rPr lang="en-US" dirty="0"/>
              <a:t>Seating position between the student and the student </a:t>
            </a:r>
            <a:r>
              <a:rPr lang="en-US" dirty="0" err="1"/>
              <a:t>lai</a:t>
            </a:r>
            <a:r>
              <a:rPr lang="en-US" dirty="0"/>
              <a:t> not coexist</a:t>
            </a:r>
          </a:p>
          <a:p>
            <a:pPr lvl="0">
              <a:buNone/>
            </a:pPr>
            <a:endParaRPr lang="en-US" dirty="0" smtClean="0"/>
          </a:p>
          <a:p>
            <a:pPr marL="514350" lvl="0" indent="-514350">
              <a:buFont typeface="+mj-lt"/>
              <a:buAutoNum type="arabicParenR" startAt="2"/>
            </a:pPr>
            <a:r>
              <a:rPr lang="en-US" b="1" dirty="0"/>
              <a:t>Curiosity</a:t>
            </a:r>
          </a:p>
          <a:p>
            <a:pPr marL="0" indent="0">
              <a:buNone/>
            </a:pPr>
            <a:r>
              <a:rPr lang="en-US" dirty="0"/>
              <a:t>Descriptors</a:t>
            </a:r>
          </a:p>
          <a:p>
            <a:pPr lvl="0"/>
            <a:r>
              <a:rPr lang="en-US" dirty="0"/>
              <a:t>asking questions</a:t>
            </a:r>
          </a:p>
          <a:p>
            <a:pPr lvl="0"/>
            <a:r>
              <a:rPr lang="en-US" dirty="0"/>
              <a:t>attentive</a:t>
            </a:r>
          </a:p>
          <a:p>
            <a:pPr lvl="0"/>
            <a:r>
              <a:rPr lang="en-US" dirty="0"/>
              <a:t>initiative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514350" lvl="0" indent="-514350">
              <a:buFont typeface="+mj-lt"/>
              <a:buAutoNum type="arabicParenR" startAt="3"/>
            </a:pPr>
            <a:r>
              <a:rPr lang="en-US" b="1" dirty="0" smtClean="0"/>
              <a:t>Discipline</a:t>
            </a:r>
          </a:p>
          <a:p>
            <a:pPr marL="0" lvl="0" indent="0">
              <a:buNone/>
            </a:pPr>
            <a:r>
              <a:rPr lang="en-US" dirty="0" smtClean="0"/>
              <a:t>Descriptors:</a:t>
            </a:r>
            <a:endParaRPr lang="en-US" dirty="0"/>
          </a:p>
          <a:p>
            <a:pPr lvl="0"/>
            <a:r>
              <a:rPr lang="en-US" dirty="0"/>
              <a:t>Came on time</a:t>
            </a:r>
          </a:p>
          <a:p>
            <a:pPr lvl="0"/>
            <a:r>
              <a:rPr lang="en-US" dirty="0"/>
              <a:t>Serious in following the lecture</a:t>
            </a:r>
          </a:p>
          <a:p>
            <a:pPr lvl="0"/>
            <a:r>
              <a:rPr lang="en-US" dirty="0"/>
              <a:t>Participate in enforcing the </a:t>
            </a:r>
            <a:r>
              <a:rPr lang="en-US" dirty="0" smtClean="0"/>
              <a:t>rules</a:t>
            </a:r>
          </a:p>
          <a:p>
            <a:pPr marL="0" lvl="0" indent="0">
              <a:buNone/>
            </a:pPr>
            <a:endParaRPr lang="en-US" dirty="0"/>
          </a:p>
          <a:p>
            <a:pPr marL="0" indent="0">
              <a:buNone/>
            </a:pPr>
            <a:r>
              <a:rPr lang="en-US" b="1" dirty="0" smtClean="0"/>
              <a:t>Scoring</a:t>
            </a:r>
            <a:r>
              <a:rPr lang="en-US" b="1" dirty="0"/>
              <a:t>:</a:t>
            </a:r>
          </a:p>
          <a:p>
            <a:pPr lvl="0"/>
            <a:r>
              <a:rPr lang="en-US" dirty="0"/>
              <a:t>4 when three descriptors appear</a:t>
            </a:r>
          </a:p>
          <a:p>
            <a:pPr lvl="0"/>
            <a:r>
              <a:rPr lang="en-US" dirty="0"/>
              <a:t>3 if two descriptors appear</a:t>
            </a:r>
          </a:p>
          <a:p>
            <a:pPr lvl="0"/>
            <a:r>
              <a:rPr lang="en-US" dirty="0"/>
              <a:t>2 when the descriptor appear</a:t>
            </a:r>
          </a:p>
          <a:p>
            <a:pPr lvl="0"/>
            <a:r>
              <a:rPr lang="en-US" dirty="0"/>
              <a:t>1 if none of the descriptors that appear</a:t>
            </a:r>
          </a:p>
          <a:p>
            <a:pPr marL="0" indent="0">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lvl="0"/>
            <a:r>
              <a:rPr lang="en-US" b="1" dirty="0" smtClean="0"/>
              <a:t>b</a:t>
            </a:r>
            <a:r>
              <a:rPr lang="en-US" b="1" i="1" dirty="0" smtClean="0"/>
              <a:t>. </a:t>
            </a:r>
            <a:r>
              <a:rPr lang="en-US" b="1" dirty="0"/>
              <a:t>Direct questions</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just">
              <a:buNone/>
            </a:pPr>
            <a:r>
              <a:rPr lang="en-US" sz="3600" dirty="0" smtClean="0"/>
              <a:t>Steps:</a:t>
            </a:r>
            <a:endParaRPr lang="en-US" sz="3600" dirty="0"/>
          </a:p>
          <a:p>
            <a:pPr marL="514350" indent="-514350" algn="just">
              <a:buFont typeface="+mj-lt"/>
              <a:buAutoNum type="arabicPeriod"/>
            </a:pPr>
            <a:r>
              <a:rPr lang="en-US" sz="3600" dirty="0"/>
              <a:t>Ask "directly or interview about a person's attitude related to something</a:t>
            </a:r>
          </a:p>
          <a:p>
            <a:pPr marL="514350" indent="-514350" algn="just">
              <a:buFont typeface="+mj-lt"/>
              <a:buAutoNum type="arabicPeriod"/>
            </a:pPr>
            <a:r>
              <a:rPr lang="en-US" sz="3600" dirty="0"/>
              <a:t>Based on the answers and other reactions that appear in the answer can be understood that the attitude of the students towards the attitude </a:t>
            </a:r>
            <a:r>
              <a:rPr lang="en-US" sz="3600" dirty="0" smtClean="0"/>
              <a:t>object</a:t>
            </a:r>
          </a:p>
          <a:p>
            <a:pPr marL="514350" indent="-514350" algn="just">
              <a:buFont typeface="+mj-lt"/>
              <a:buAutoNum type="arabicPeriod"/>
            </a:pPr>
            <a:r>
              <a:rPr lang="en-US" sz="3600" dirty="0" smtClean="0"/>
              <a:t>Teachers </a:t>
            </a:r>
            <a:r>
              <a:rPr lang="en-US" sz="3600" dirty="0"/>
              <a:t>can use the data obtained to assess attitudes and foster learners</a:t>
            </a:r>
          </a:p>
          <a:p>
            <a:pPr marL="514350" indent="-514350" algn="just">
              <a:buFont typeface="+mj-lt"/>
              <a:buAutoNum type="arabicPeriod"/>
            </a:pPr>
            <a:endParaRPr lang="en-US" sz="3600" dirty="0"/>
          </a:p>
          <a:p>
            <a:pPr marL="0" indent="0" algn="just">
              <a:buNone/>
            </a:pPr>
            <a:r>
              <a:rPr lang="en-US" sz="3600" dirty="0"/>
              <a:t>Example: "Student Attitudes Toward Improved Environmental Order".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Autofit/>
          </a:bodyPr>
          <a:lstStyle/>
          <a:p>
            <a:pPr lvl="2" algn="ctr" rtl="0">
              <a:spcBef>
                <a:spcPct val="0"/>
              </a:spcBef>
            </a:pPr>
            <a:r>
              <a:rPr lang="en-US" sz="3600" b="1" dirty="0" smtClean="0"/>
              <a:t/>
            </a:r>
            <a:br>
              <a:rPr lang="en-US" sz="3600" b="1" dirty="0" smtClean="0"/>
            </a:br>
            <a:r>
              <a:rPr lang="en-US" sz="3600" b="1" dirty="0"/>
              <a:t/>
            </a:r>
            <a:br>
              <a:rPr lang="en-US" sz="3600" b="1" dirty="0"/>
            </a:br>
            <a:r>
              <a:rPr lang="en-US" sz="3600" b="1" dirty="0" smtClean="0"/>
              <a:t>c. Personal </a:t>
            </a:r>
            <a:r>
              <a:rPr lang="en-US" sz="3600" b="1" dirty="0"/>
              <a:t>report</a:t>
            </a:r>
            <a:r>
              <a:rPr lang="en-US" sz="3600" dirty="0"/>
              <a:t/>
            </a:r>
            <a:br>
              <a:rPr lang="en-US" sz="3600" dirty="0"/>
            </a:br>
            <a:r>
              <a:rPr lang="en-US" sz="3600" dirty="0"/>
              <a:t/>
            </a:r>
            <a:br>
              <a:rPr lang="en-US" sz="3600" dirty="0"/>
            </a:br>
            <a:endParaRPr lang="en-US" sz="3600"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just">
              <a:buNone/>
            </a:pPr>
            <a:r>
              <a:rPr lang="en-US" dirty="0" smtClean="0"/>
              <a:t>Steps :</a:t>
            </a:r>
            <a:endParaRPr lang="en-US" dirty="0"/>
          </a:p>
          <a:p>
            <a:pPr marL="514350" indent="-514350" algn="just">
              <a:buFont typeface="+mj-lt"/>
              <a:buAutoNum type="arabicPeriod"/>
            </a:pPr>
            <a:r>
              <a:rPr lang="en-US" dirty="0"/>
              <a:t>Learners were asked to review or response that contains a view of an issue, situation, or thing which is the object </a:t>
            </a:r>
            <a:r>
              <a:rPr lang="en-US" dirty="0" smtClean="0"/>
              <a:t>attitude</a:t>
            </a:r>
          </a:p>
          <a:p>
            <a:pPr marL="514350" indent="-514350" algn="just">
              <a:buFont typeface="+mj-lt"/>
              <a:buAutoNum type="arabicPeriod"/>
            </a:pPr>
            <a:r>
              <a:rPr lang="en-US" dirty="0" smtClean="0"/>
              <a:t>Teachers </a:t>
            </a:r>
            <a:r>
              <a:rPr lang="en-US" dirty="0"/>
              <a:t>assess student attitudes based on the reviews made by learners that can be read and understood its attitude tendencies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style>
          <a:lnRef idx="0">
            <a:schemeClr val="accent2"/>
          </a:lnRef>
          <a:fillRef idx="3">
            <a:schemeClr val="accent2"/>
          </a:fillRef>
          <a:effectRef idx="3">
            <a:schemeClr val="accent2"/>
          </a:effectRef>
          <a:fontRef idx="minor">
            <a:schemeClr val="lt1"/>
          </a:fontRef>
        </p:style>
        <p:txBody>
          <a:bodyPr>
            <a:noAutofit/>
          </a:bodyPr>
          <a:lstStyle/>
          <a:p>
            <a:r>
              <a:rPr lang="en-US" sz="3200" b="1" dirty="0" smtClean="0"/>
              <a:t>THE IMPORTANT THINGS IN         PERFORMANCE ASSESSMENT</a:t>
            </a:r>
            <a:endParaRPr lang="en-US" sz="32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Autofit/>
          </a:bodyPr>
          <a:lstStyle/>
          <a:p>
            <a:pPr lvl="0"/>
            <a:r>
              <a:rPr lang="en-US" sz="2400" dirty="0"/>
              <a:t>Performance measures that are expected to do learners must clearly demonstrate the performance of a competence.</a:t>
            </a:r>
          </a:p>
          <a:p>
            <a:pPr lvl="0"/>
            <a:r>
              <a:rPr lang="en-US" sz="2400" dirty="0"/>
              <a:t>Completeness and accuracy aspects that will be assessed in the performance.</a:t>
            </a:r>
          </a:p>
          <a:p>
            <a:pPr lvl="0"/>
            <a:r>
              <a:rPr lang="en-US" sz="2400" dirty="0"/>
              <a:t>Special abilities are required to complete the task.</a:t>
            </a:r>
          </a:p>
          <a:p>
            <a:pPr lvl="0"/>
            <a:r>
              <a:rPr lang="en-US" sz="2400" dirty="0"/>
              <a:t>Strive ability to be assessed not too much, so that all can be observed.</a:t>
            </a:r>
          </a:p>
          <a:p>
            <a:pPr lvl="0"/>
            <a:r>
              <a:rPr lang="en-US" sz="2400" dirty="0"/>
              <a:t>Ability to be assessed sorted by the order to be observed.</a:t>
            </a:r>
          </a:p>
          <a:p>
            <a:pPr lvl="0"/>
            <a:r>
              <a:rPr lang="en-US" sz="2400" dirty="0"/>
              <a:t>To minimize the subjectivity factor, needs to be assessed by more than one person, so the results are more accurate assessment.</a:t>
            </a:r>
            <a:endParaRPr lang="en-US" sz="2400" dirty="0" smtClean="0"/>
          </a:p>
          <a:p>
            <a:pPr lvl="0">
              <a:buNone/>
            </a:pPr>
            <a:endParaRPr lang="en-US" sz="2400" dirty="0" smtClean="0"/>
          </a:p>
          <a:p>
            <a:pPr>
              <a:buNone/>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lvl="0"/>
            <a:r>
              <a:rPr lang="en-US" b="1" dirty="0" smtClean="0"/>
              <a:t>C. Written </a:t>
            </a:r>
            <a:r>
              <a:rPr lang="en-US" b="1" dirty="0"/>
              <a:t>assessment</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marL="0" lvl="2" indent="0" algn="just">
              <a:buNone/>
            </a:pPr>
            <a:r>
              <a:rPr lang="en-US" sz="3200" dirty="0" smtClean="0"/>
              <a:t>Definition</a:t>
            </a:r>
            <a:endParaRPr lang="en-US" sz="2800" dirty="0"/>
          </a:p>
          <a:p>
            <a:pPr marL="0" lvl="2" indent="0" algn="just">
              <a:buNone/>
            </a:pPr>
            <a:r>
              <a:rPr lang="en-US" sz="2800" dirty="0" smtClean="0">
                <a:sym typeface="Wingdings" pitchFamily="2" charset="2"/>
              </a:rPr>
              <a:t> </a:t>
            </a:r>
          </a:p>
          <a:p>
            <a:pPr marL="0" lvl="2" indent="0" algn="just">
              <a:buNone/>
            </a:pPr>
            <a:r>
              <a:rPr lang="en-US" sz="3200" dirty="0" smtClean="0"/>
              <a:t>In </a:t>
            </a:r>
            <a:r>
              <a:rPr lang="en-US" sz="3200" dirty="0"/>
              <a:t>writing assessment conducted with a written test . The written test is a test in which questions and answers are given to the students in writing . In answer the learners do not always respond in the form of writing an answer but can also be in other forms such as marking , coloring , drawing , and so forth .</a:t>
            </a:r>
            <a:endParaRPr lang="en-US" sz="3600" dirty="0"/>
          </a:p>
          <a:p>
            <a:pPr marL="0" indent="0" algn="just">
              <a:buNone/>
            </a:pPr>
            <a:endParaRPr lang="en-US" sz="4000" dirty="0"/>
          </a:p>
        </p:txBody>
      </p:sp>
    </p:spTree>
    <p:extLst>
      <p:ext uri="{BB962C8B-B14F-4D97-AF65-F5344CB8AC3E}">
        <p14:creationId xmlns:p14="http://schemas.microsoft.com/office/powerpoint/2010/main" xmlns="" val="778279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lvl="2" algn="ctr" rtl="0">
              <a:spcBef>
                <a:spcPct val="0"/>
              </a:spcBef>
            </a:pPr>
            <a:r>
              <a:rPr lang="en-US" sz="2800" dirty="0" smtClean="0"/>
              <a:t>Method of Assessment</a:t>
            </a:r>
            <a:r>
              <a:rPr lang="en-US" sz="3200" dirty="0" smtClean="0"/>
              <a:t/>
            </a:r>
            <a:br>
              <a:rPr lang="en-US" sz="3200" dirty="0" smtClean="0"/>
            </a:br>
            <a:endParaRPr lang="en-US" sz="2800"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buNone/>
            </a:pPr>
            <a:r>
              <a:rPr lang="en-US" dirty="0" smtClean="0"/>
              <a:t>There </a:t>
            </a:r>
            <a:r>
              <a:rPr lang="en-US" dirty="0"/>
              <a:t>are two forms of the written test questions , namely :</a:t>
            </a:r>
            <a:endParaRPr lang="en-US" sz="2800" dirty="0"/>
          </a:p>
          <a:p>
            <a:pPr marL="514350" lvl="0" indent="-514350">
              <a:buFont typeface="+mj-lt"/>
              <a:buAutoNum type="arabicPeriod"/>
            </a:pPr>
            <a:r>
              <a:rPr lang="en-US" dirty="0"/>
              <a:t>Choose an answer , which can be divided into :</a:t>
            </a:r>
            <a:endParaRPr lang="en-US" sz="2800" dirty="0"/>
          </a:p>
          <a:p>
            <a:pPr lvl="0"/>
            <a:r>
              <a:rPr lang="en-US" dirty="0"/>
              <a:t>Multiple choice</a:t>
            </a:r>
            <a:endParaRPr lang="en-US" sz="2800" dirty="0"/>
          </a:p>
          <a:p>
            <a:pPr lvl="0"/>
            <a:r>
              <a:rPr lang="en-US" dirty="0"/>
              <a:t>Two options (true - false, yes - no).</a:t>
            </a:r>
            <a:endParaRPr lang="en-US" sz="2800" dirty="0"/>
          </a:p>
          <a:p>
            <a:pPr lvl="0"/>
            <a:r>
              <a:rPr lang="en-US" dirty="0"/>
              <a:t>Match </a:t>
            </a:r>
            <a:endParaRPr lang="en-US" sz="2800" dirty="0"/>
          </a:p>
          <a:p>
            <a:pPr lvl="0"/>
            <a:r>
              <a:rPr lang="en-US" dirty="0"/>
              <a:t>Causation.</a:t>
            </a:r>
            <a:endParaRPr lang="en-US" sz="2800" dirty="0"/>
          </a:p>
          <a:p>
            <a:pPr marL="0" indent="0">
              <a:buNone/>
            </a:pPr>
            <a:r>
              <a:rPr lang="en-US" dirty="0"/>
              <a:t> </a:t>
            </a:r>
            <a:endParaRPr lang="en-US" sz="2800" dirty="0"/>
          </a:p>
          <a:p>
            <a:pPr marL="511175" lvl="0" indent="-511175">
              <a:buNone/>
            </a:pPr>
            <a:r>
              <a:rPr lang="en-US" dirty="0" smtClean="0"/>
              <a:t>2.    Supplying </a:t>
            </a:r>
            <a:r>
              <a:rPr lang="en-US" dirty="0"/>
              <a:t>answers, divided into :</a:t>
            </a:r>
            <a:endParaRPr lang="en-US" sz="2800" dirty="0"/>
          </a:p>
          <a:p>
            <a:pPr lvl="0"/>
            <a:r>
              <a:rPr lang="en-US" dirty="0"/>
              <a:t>Stuffing or complete.</a:t>
            </a:r>
            <a:endParaRPr lang="en-US" sz="2800" dirty="0"/>
          </a:p>
          <a:p>
            <a:pPr lvl="0"/>
            <a:r>
              <a:rPr lang="en-US" dirty="0"/>
              <a:t>Short answer or short</a:t>
            </a:r>
            <a:endParaRPr lang="en-US" sz="2800" dirty="0"/>
          </a:p>
          <a:p>
            <a:pPr lvl="0"/>
            <a:r>
              <a:rPr lang="en-US" dirty="0"/>
              <a:t>Description.</a:t>
            </a:r>
            <a:endParaRPr lang="en-US" sz="2800" dirty="0"/>
          </a:p>
          <a:p>
            <a:pPr marL="0" indent="0">
              <a:buNone/>
            </a:pPr>
            <a:endParaRPr lang="en-US" dirty="0"/>
          </a:p>
        </p:txBody>
      </p:sp>
    </p:spTree>
    <p:extLst>
      <p:ext uri="{BB962C8B-B14F-4D97-AF65-F5344CB8AC3E}">
        <p14:creationId xmlns:p14="http://schemas.microsoft.com/office/powerpoint/2010/main" xmlns="" val="1618288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pPr algn="l"/>
            <a:r>
              <a:rPr lang="en-US" b="1" dirty="0" smtClean="0"/>
              <a:t/>
            </a:r>
            <a:br>
              <a:rPr lang="en-US" b="1" dirty="0" smtClean="0"/>
            </a:br>
            <a:r>
              <a:rPr lang="en-US" b="1" dirty="0"/>
              <a:t/>
            </a:r>
            <a:br>
              <a:rPr lang="en-US" b="1" dirty="0"/>
            </a:br>
            <a:r>
              <a:rPr lang="en-US" b="1" dirty="0" smtClean="0"/>
              <a:t>C. Assessment </a:t>
            </a:r>
            <a:r>
              <a:rPr lang="en-US" b="1" dirty="0"/>
              <a:t>of project</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lvl="0" indent="0" algn="just">
              <a:buNone/>
            </a:pPr>
            <a:r>
              <a:rPr lang="en-US" dirty="0"/>
              <a:t>Definition</a:t>
            </a:r>
          </a:p>
          <a:p>
            <a:pPr algn="just">
              <a:buFont typeface="Wingdings" pitchFamily="2" charset="2"/>
              <a:buChar char="à"/>
            </a:pPr>
            <a:r>
              <a:rPr lang="en-US" dirty="0" smtClean="0"/>
              <a:t>Project </a:t>
            </a:r>
            <a:r>
              <a:rPr lang="en-US" dirty="0"/>
              <a:t>assessment is an assessment of the tasks to be completed in the period / time. The task in the form of an investigation from planning, data collection, organizing, processing and presenting data</a:t>
            </a:r>
            <a:r>
              <a:rPr lang="en-US" dirty="0" smtClean="0"/>
              <a:t>.</a:t>
            </a:r>
          </a:p>
          <a:p>
            <a:pPr algn="just">
              <a:buFont typeface="Wingdings" pitchFamily="2" charset="2"/>
              <a:buChar char="à"/>
            </a:pPr>
            <a:r>
              <a:rPr lang="en-US" dirty="0"/>
              <a:t>Project appraisal can be used to determine the understanding, ability to apply, investigation skills and the ability to inform students on a particular subject clearly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en-US" sz="2000" b="1" dirty="0" smtClean="0"/>
              <a:t/>
            </a:r>
            <a:br>
              <a:rPr lang="en-US" sz="2000" b="1" dirty="0" smtClean="0"/>
            </a:br>
            <a:r>
              <a:rPr lang="en-US" sz="2800" b="1" dirty="0" smtClean="0"/>
              <a:t>Example Assessment Project</a:t>
            </a:r>
            <a:r>
              <a:rPr lang="en-US" sz="1800" b="1" dirty="0" smtClean="0"/>
              <a:t/>
            </a:r>
            <a:br>
              <a:rPr lang="en-US" sz="1800" b="1" dirty="0" smtClean="0"/>
            </a:br>
            <a:r>
              <a:rPr lang="en-US" sz="1800" b="1" dirty="0" smtClean="0"/>
              <a:t>Assessment investigation the determination of oil foods viscosity on the market</a:t>
            </a:r>
            <a:r>
              <a:rPr lang="en-US" sz="2000" b="1" dirty="0"/>
              <a:t/>
            </a:r>
            <a:br>
              <a:rPr lang="en-US" sz="2000" b="1" dirty="0"/>
            </a:b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93616762"/>
              </p:ext>
            </p:extLst>
          </p:nvPr>
        </p:nvGraphicFramePr>
        <p:xfrm>
          <a:off x="228602" y="1447800"/>
          <a:ext cx="8915398" cy="5429619"/>
        </p:xfrm>
        <a:graphic>
          <a:graphicData uri="http://schemas.openxmlformats.org/drawingml/2006/table">
            <a:tbl>
              <a:tblPr firstRow="1" firstCol="1" lastRow="1" lastCol="1" bandRow="1" bandCol="1">
                <a:tableStyleId>{7DF18680-E054-41AD-8BC1-D1AEF772440D}</a:tableStyleId>
              </a:tblPr>
              <a:tblGrid>
                <a:gridCol w="568750"/>
                <a:gridCol w="2546402"/>
                <a:gridCol w="4101982"/>
                <a:gridCol w="424067"/>
                <a:gridCol w="424067"/>
                <a:gridCol w="425065"/>
                <a:gridCol w="425065"/>
              </a:tblGrid>
              <a:tr h="273943">
                <a:tc rowSpan="2">
                  <a:txBody>
                    <a:bodyPr/>
                    <a:lstStyle/>
                    <a:p>
                      <a:pPr algn="ctr">
                        <a:lnSpc>
                          <a:spcPct val="115000"/>
                        </a:lnSpc>
                        <a:spcAft>
                          <a:spcPts val="1000"/>
                        </a:spcAft>
                      </a:pPr>
                      <a:r>
                        <a:rPr lang="en-US" sz="1600" dirty="0">
                          <a:effectLst/>
                        </a:rPr>
                        <a:t>No</a:t>
                      </a:r>
                      <a:endParaRPr lang="en-US" sz="1400" b="1" dirty="0">
                        <a:effectLst/>
                        <a:latin typeface="Calibri"/>
                        <a:ea typeface="Calibri"/>
                        <a:cs typeface="Arial"/>
                      </a:endParaRPr>
                    </a:p>
                  </a:txBody>
                  <a:tcPr marL="68580" marR="68580" marT="0" marB="0" anchor="ctr"/>
                </a:tc>
                <a:tc rowSpan="2">
                  <a:txBody>
                    <a:bodyPr/>
                    <a:lstStyle/>
                    <a:p>
                      <a:pPr algn="ctr">
                        <a:lnSpc>
                          <a:spcPct val="115000"/>
                        </a:lnSpc>
                        <a:spcAft>
                          <a:spcPts val="1000"/>
                        </a:spcAft>
                      </a:pPr>
                      <a:r>
                        <a:rPr lang="id-ID" sz="1600" dirty="0">
                          <a:effectLst/>
                        </a:rPr>
                        <a:t>Aspects of </a:t>
                      </a:r>
                      <a:r>
                        <a:rPr lang="en-US" sz="1600" dirty="0" smtClean="0">
                          <a:effectLst/>
                        </a:rPr>
                        <a:t>the </a:t>
                      </a:r>
                      <a:r>
                        <a:rPr lang="en-US" sz="1600" dirty="0">
                          <a:effectLst/>
                        </a:rPr>
                        <a:t>a</a:t>
                      </a:r>
                      <a:r>
                        <a:rPr lang="id-ID" sz="1600" dirty="0">
                          <a:effectLst/>
                        </a:rPr>
                        <a:t>ssessed </a:t>
                      </a:r>
                      <a:endParaRPr lang="en-US" sz="1400" b="1" dirty="0">
                        <a:effectLst/>
                        <a:latin typeface="Calibri"/>
                        <a:ea typeface="Calibri"/>
                        <a:cs typeface="Arial"/>
                      </a:endParaRPr>
                    </a:p>
                  </a:txBody>
                  <a:tcPr marL="68580" marR="68580" marT="0" marB="0" anchor="ctr"/>
                </a:tc>
                <a:tc rowSpan="2">
                  <a:txBody>
                    <a:bodyPr/>
                    <a:lstStyle/>
                    <a:p>
                      <a:pPr algn="ctr">
                        <a:lnSpc>
                          <a:spcPct val="115000"/>
                        </a:lnSpc>
                        <a:spcAft>
                          <a:spcPts val="1000"/>
                        </a:spcAft>
                      </a:pPr>
                      <a:r>
                        <a:rPr lang="id-ID" sz="1600">
                          <a:effectLst/>
                        </a:rPr>
                        <a:t>Description</a:t>
                      </a:r>
                      <a:endParaRPr lang="en-US" sz="1400" b="1">
                        <a:effectLst/>
                        <a:latin typeface="Calibri"/>
                        <a:ea typeface="Calibri"/>
                        <a:cs typeface="Arial"/>
                      </a:endParaRPr>
                    </a:p>
                  </a:txBody>
                  <a:tcPr marL="68580" marR="68580" marT="0" marB="0" anchor="ctr"/>
                </a:tc>
                <a:tc gridSpan="4">
                  <a:txBody>
                    <a:bodyPr/>
                    <a:lstStyle/>
                    <a:p>
                      <a:pPr algn="ctr">
                        <a:lnSpc>
                          <a:spcPct val="115000"/>
                        </a:lnSpc>
                        <a:spcAft>
                          <a:spcPts val="1000"/>
                        </a:spcAft>
                      </a:pPr>
                      <a:r>
                        <a:rPr lang="id-ID" sz="1600">
                          <a:effectLst/>
                        </a:rPr>
                        <a:t>Score</a:t>
                      </a:r>
                      <a:endParaRPr lang="en-US" sz="1400" b="1">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7394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1000"/>
                        </a:spcAft>
                      </a:pPr>
                      <a:r>
                        <a:rPr lang="id-ID" sz="1600">
                          <a:effectLst/>
                        </a:rPr>
                        <a:t>1</a:t>
                      </a:r>
                      <a:endParaRPr lang="en-US" sz="1400" b="1">
                        <a:effectLst/>
                        <a:latin typeface="Calibri"/>
                        <a:ea typeface="Calibri"/>
                        <a:cs typeface="Arial"/>
                      </a:endParaRPr>
                    </a:p>
                  </a:txBody>
                  <a:tcPr marL="68580" marR="68580" marT="0" marB="0"/>
                </a:tc>
                <a:tc>
                  <a:txBody>
                    <a:bodyPr/>
                    <a:lstStyle/>
                    <a:p>
                      <a:pPr algn="ctr">
                        <a:lnSpc>
                          <a:spcPct val="115000"/>
                        </a:lnSpc>
                        <a:spcAft>
                          <a:spcPts val="1000"/>
                        </a:spcAft>
                      </a:pPr>
                      <a:r>
                        <a:rPr lang="id-ID" sz="1600">
                          <a:effectLst/>
                        </a:rPr>
                        <a:t>2</a:t>
                      </a:r>
                      <a:endParaRPr lang="en-US" sz="1400" b="1">
                        <a:effectLst/>
                        <a:latin typeface="Calibri"/>
                        <a:ea typeface="Calibri"/>
                        <a:cs typeface="Arial"/>
                      </a:endParaRPr>
                    </a:p>
                  </a:txBody>
                  <a:tcPr marL="68580" marR="68580" marT="0" marB="0"/>
                </a:tc>
                <a:tc>
                  <a:txBody>
                    <a:bodyPr/>
                    <a:lstStyle/>
                    <a:p>
                      <a:pPr algn="ctr">
                        <a:lnSpc>
                          <a:spcPct val="115000"/>
                        </a:lnSpc>
                        <a:spcAft>
                          <a:spcPts val="1000"/>
                        </a:spcAft>
                      </a:pPr>
                      <a:r>
                        <a:rPr lang="id-ID" sz="1600">
                          <a:effectLst/>
                        </a:rPr>
                        <a:t>3</a:t>
                      </a:r>
                      <a:endParaRPr lang="en-US" sz="1400" b="1">
                        <a:effectLst/>
                        <a:latin typeface="Calibri"/>
                        <a:ea typeface="Calibri"/>
                        <a:cs typeface="Arial"/>
                      </a:endParaRPr>
                    </a:p>
                  </a:txBody>
                  <a:tcPr marL="68580" marR="68580" marT="0" marB="0"/>
                </a:tc>
                <a:tc>
                  <a:txBody>
                    <a:bodyPr/>
                    <a:lstStyle/>
                    <a:p>
                      <a:pPr algn="ctr">
                        <a:lnSpc>
                          <a:spcPct val="115000"/>
                        </a:lnSpc>
                        <a:spcAft>
                          <a:spcPts val="1000"/>
                        </a:spcAft>
                      </a:pPr>
                      <a:r>
                        <a:rPr lang="id-ID" sz="1600">
                          <a:effectLst/>
                        </a:rPr>
                        <a:t>4</a:t>
                      </a:r>
                      <a:endParaRPr lang="en-US" sz="1400" b="1">
                        <a:effectLst/>
                        <a:latin typeface="Calibri"/>
                        <a:ea typeface="Calibri"/>
                        <a:cs typeface="Arial"/>
                      </a:endParaRPr>
                    </a:p>
                  </a:txBody>
                  <a:tcPr marL="68580" marR="68580" marT="0" marB="0"/>
                </a:tc>
              </a:tr>
              <a:tr h="1147093">
                <a:tc>
                  <a:txBody>
                    <a:bodyPr/>
                    <a:lstStyle/>
                    <a:p>
                      <a:pPr algn="ctr">
                        <a:lnSpc>
                          <a:spcPct val="115000"/>
                        </a:lnSpc>
                        <a:spcAft>
                          <a:spcPts val="1000"/>
                        </a:spcAft>
                      </a:pPr>
                      <a:r>
                        <a:rPr lang="id-ID" sz="1600">
                          <a:effectLst/>
                        </a:rPr>
                        <a:t>1</a:t>
                      </a:r>
                      <a:endParaRPr lang="en-US" sz="1400" b="1">
                        <a:effectLst/>
                        <a:latin typeface="Calibri"/>
                        <a:ea typeface="Calibri"/>
                        <a:cs typeface="Arial"/>
                      </a:endParaRPr>
                    </a:p>
                  </a:txBody>
                  <a:tcPr marL="68580" marR="68580" marT="0" marB="0"/>
                </a:tc>
                <a:tc>
                  <a:txBody>
                    <a:bodyPr/>
                    <a:lstStyle/>
                    <a:p>
                      <a:pPr>
                        <a:lnSpc>
                          <a:spcPct val="115000"/>
                        </a:lnSpc>
                        <a:spcAft>
                          <a:spcPts val="1000"/>
                        </a:spcAft>
                      </a:pPr>
                      <a:r>
                        <a:rPr lang="en-US" sz="1600" dirty="0">
                          <a:effectLst/>
                        </a:rPr>
                        <a:t>Planning / Preparation</a:t>
                      </a:r>
                      <a:endParaRPr lang="en-US" sz="1400" b="1" dirty="0">
                        <a:effectLst/>
                        <a:latin typeface="Calibri"/>
                        <a:ea typeface="Calibri"/>
                        <a:cs typeface="Arial"/>
                      </a:endParaRPr>
                    </a:p>
                  </a:txBody>
                  <a:tcPr marL="68580" marR="68580" marT="0" marB="0"/>
                </a:tc>
                <a:tc>
                  <a:txBody>
                    <a:bodyPr/>
                    <a:lstStyle/>
                    <a:p>
                      <a:pPr>
                        <a:lnSpc>
                          <a:spcPct val="115000"/>
                        </a:lnSpc>
                        <a:spcAft>
                          <a:spcPts val="1000"/>
                        </a:spcAft>
                      </a:pPr>
                      <a:r>
                        <a:rPr lang="en-US" sz="1600">
                          <a:effectLst/>
                        </a:rPr>
                        <a:t>Contains of topics, objectives, materials / equipment, work steps, schedule, time, estimation, data will be obtained, where research, observation format.</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r>
              <a:tr h="856043">
                <a:tc>
                  <a:txBody>
                    <a:bodyPr/>
                    <a:lstStyle/>
                    <a:p>
                      <a:pPr algn="ctr">
                        <a:lnSpc>
                          <a:spcPct val="115000"/>
                        </a:lnSpc>
                        <a:spcAft>
                          <a:spcPts val="1000"/>
                        </a:spcAft>
                      </a:pPr>
                      <a:r>
                        <a:rPr lang="id-ID" sz="1600">
                          <a:effectLst/>
                        </a:rPr>
                        <a:t>2</a:t>
                      </a:r>
                      <a:endParaRPr lang="en-US" sz="1400" b="1">
                        <a:effectLst/>
                        <a:latin typeface="Calibri"/>
                        <a:ea typeface="Calibri"/>
                        <a:cs typeface="Arial"/>
                      </a:endParaRPr>
                    </a:p>
                  </a:txBody>
                  <a:tcPr marL="68580" marR="68580" marT="0" marB="0"/>
                </a:tc>
                <a:tc>
                  <a:txBody>
                    <a:bodyPr/>
                    <a:lstStyle/>
                    <a:p>
                      <a:pPr>
                        <a:lnSpc>
                          <a:spcPct val="115000"/>
                        </a:lnSpc>
                        <a:spcAft>
                          <a:spcPts val="1000"/>
                        </a:spcAft>
                      </a:pPr>
                      <a:r>
                        <a:rPr lang="en-US" sz="1600">
                          <a:effectLst/>
                        </a:rPr>
                        <a:t>Data Collection</a:t>
                      </a:r>
                      <a:endParaRPr lang="en-US" sz="1400" b="1">
                        <a:effectLst/>
                        <a:latin typeface="Calibri"/>
                        <a:ea typeface="Calibri"/>
                        <a:cs typeface="Arial"/>
                      </a:endParaRPr>
                    </a:p>
                  </a:txBody>
                  <a:tcPr marL="68580" marR="68580" marT="0" marB="0"/>
                </a:tc>
                <a:tc>
                  <a:txBody>
                    <a:bodyPr/>
                    <a:lstStyle/>
                    <a:p>
                      <a:pPr>
                        <a:lnSpc>
                          <a:spcPct val="115000"/>
                        </a:lnSpc>
                        <a:spcAft>
                          <a:spcPts val="1000"/>
                        </a:spcAft>
                      </a:pPr>
                      <a:r>
                        <a:rPr lang="en-US" sz="1600" dirty="0">
                          <a:effectLst/>
                        </a:rPr>
                        <a:t>Data recorded by topic, clear and complete. Correct use of tools and materials.</a:t>
                      </a:r>
                      <a:endParaRPr lang="en-US" sz="1400" b="1" dirty="0">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dirty="0">
                          <a:effectLst/>
                        </a:rPr>
                        <a:t> </a:t>
                      </a:r>
                      <a:endParaRPr lang="en-US" sz="1400" b="1" dirty="0">
                        <a:effectLst/>
                        <a:latin typeface="Calibri"/>
                        <a:ea typeface="Calibri"/>
                        <a:cs typeface="Arial"/>
                      </a:endParaRPr>
                    </a:p>
                  </a:txBody>
                  <a:tcPr marL="68580" marR="68580" marT="0" marB="0"/>
                </a:tc>
              </a:tr>
              <a:tr h="856043">
                <a:tc>
                  <a:txBody>
                    <a:bodyPr/>
                    <a:lstStyle/>
                    <a:p>
                      <a:pPr algn="ctr">
                        <a:lnSpc>
                          <a:spcPct val="115000"/>
                        </a:lnSpc>
                        <a:spcAft>
                          <a:spcPts val="1000"/>
                        </a:spcAft>
                      </a:pPr>
                      <a:r>
                        <a:rPr lang="id-ID" sz="1600">
                          <a:effectLst/>
                        </a:rPr>
                        <a:t>3</a:t>
                      </a:r>
                      <a:endParaRPr lang="en-US" sz="1400" b="1">
                        <a:effectLst/>
                        <a:latin typeface="Calibri"/>
                        <a:ea typeface="Calibri"/>
                        <a:cs typeface="Arial"/>
                      </a:endParaRPr>
                    </a:p>
                  </a:txBody>
                  <a:tcPr marL="68580" marR="68580" marT="0" marB="0"/>
                </a:tc>
                <a:tc>
                  <a:txBody>
                    <a:bodyPr/>
                    <a:lstStyle/>
                    <a:p>
                      <a:pPr>
                        <a:lnSpc>
                          <a:spcPct val="115000"/>
                        </a:lnSpc>
                        <a:spcAft>
                          <a:spcPts val="1000"/>
                        </a:spcAft>
                      </a:pPr>
                      <a:r>
                        <a:rPr lang="en-US" sz="1600">
                          <a:effectLst/>
                        </a:rPr>
                        <a:t>Data processing</a:t>
                      </a:r>
                      <a:endParaRPr lang="en-US" sz="1400" b="1">
                        <a:effectLst/>
                        <a:latin typeface="Calibri"/>
                        <a:ea typeface="Calibri"/>
                        <a:cs typeface="Arial"/>
                      </a:endParaRPr>
                    </a:p>
                  </a:txBody>
                  <a:tcPr marL="68580" marR="68580" marT="0" marB="0"/>
                </a:tc>
                <a:tc>
                  <a:txBody>
                    <a:bodyPr/>
                    <a:lstStyle/>
                    <a:p>
                      <a:pPr>
                        <a:lnSpc>
                          <a:spcPct val="115000"/>
                        </a:lnSpc>
                        <a:spcAft>
                          <a:spcPts val="1000"/>
                        </a:spcAft>
                      </a:pPr>
                      <a:r>
                        <a:rPr lang="en-US" sz="1600">
                          <a:effectLst/>
                        </a:rPr>
                        <a:t>There is a classification of data, interpretation of data according to the research objectives.</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r>
              <a:tr h="1729192">
                <a:tc>
                  <a:txBody>
                    <a:bodyPr/>
                    <a:lstStyle/>
                    <a:p>
                      <a:pPr algn="ctr">
                        <a:lnSpc>
                          <a:spcPct val="115000"/>
                        </a:lnSpc>
                        <a:spcAft>
                          <a:spcPts val="1000"/>
                        </a:spcAft>
                      </a:pPr>
                      <a:r>
                        <a:rPr lang="id-ID" sz="1600">
                          <a:effectLst/>
                        </a:rPr>
                        <a:t>4</a:t>
                      </a:r>
                      <a:endParaRPr lang="en-US" sz="1400" b="1">
                        <a:effectLst/>
                        <a:latin typeface="Calibri"/>
                        <a:ea typeface="Calibri"/>
                        <a:cs typeface="Arial"/>
                      </a:endParaRPr>
                    </a:p>
                  </a:txBody>
                  <a:tcPr marL="68580" marR="68580" marT="0" marB="0"/>
                </a:tc>
                <a:tc>
                  <a:txBody>
                    <a:bodyPr/>
                    <a:lstStyle/>
                    <a:p>
                      <a:pPr>
                        <a:lnSpc>
                          <a:spcPct val="115000"/>
                        </a:lnSpc>
                        <a:spcAft>
                          <a:spcPts val="1000"/>
                        </a:spcAft>
                      </a:pPr>
                      <a:r>
                        <a:rPr lang="en-US" sz="1600">
                          <a:effectLst/>
                        </a:rPr>
                        <a:t>Data presentation and reporting</a:t>
                      </a:r>
                      <a:endParaRPr lang="en-US" sz="1400" b="1">
                        <a:effectLst/>
                        <a:latin typeface="Calibri"/>
                        <a:ea typeface="Calibri"/>
                        <a:cs typeface="Arial"/>
                      </a:endParaRPr>
                    </a:p>
                  </a:txBody>
                  <a:tcPr marL="68580" marR="68580" marT="0" marB="0"/>
                </a:tc>
                <a:tc>
                  <a:txBody>
                    <a:bodyPr/>
                    <a:lstStyle/>
                    <a:p>
                      <a:pPr>
                        <a:lnSpc>
                          <a:spcPct val="115000"/>
                        </a:lnSpc>
                        <a:spcAft>
                          <a:spcPts val="1000"/>
                        </a:spcAft>
                      </a:pPr>
                      <a:r>
                        <a:rPr lang="en-US" sz="1600">
                          <a:effectLst/>
                        </a:rPr>
                        <a:t>Formulate a topic, formulate research objectives, write the tools and materials, outlines activity steps. Systematically report writing, use of communicative language. Presenting the complete data, contains conclusions and suggestions</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r>
              <a:tr h="273943">
                <a:tc>
                  <a:txBody>
                    <a:bodyPr/>
                    <a:lstStyle/>
                    <a:p>
                      <a:pPr algn="ctr">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nSpc>
                          <a:spcPct val="115000"/>
                        </a:lnSpc>
                        <a:spcAft>
                          <a:spcPts val="1000"/>
                        </a:spcAft>
                      </a:pPr>
                      <a:r>
                        <a:rPr lang="en-US" sz="1600">
                          <a:effectLst/>
                        </a:rPr>
                        <a:t>Total Score</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a:effectLst/>
                        </a:rPr>
                        <a:t> </a:t>
                      </a:r>
                      <a:endParaRPr lang="en-US" sz="1400" b="1">
                        <a:effectLst/>
                        <a:latin typeface="Calibri"/>
                        <a:ea typeface="Calibri"/>
                        <a:cs typeface="Arial"/>
                      </a:endParaRPr>
                    </a:p>
                  </a:txBody>
                  <a:tcPr marL="68580" marR="68580" marT="0" marB="0"/>
                </a:tc>
                <a:tc>
                  <a:txBody>
                    <a:bodyPr/>
                    <a:lstStyle/>
                    <a:p>
                      <a:pPr algn="just">
                        <a:lnSpc>
                          <a:spcPct val="115000"/>
                        </a:lnSpc>
                        <a:spcAft>
                          <a:spcPts val="1000"/>
                        </a:spcAft>
                      </a:pPr>
                      <a:r>
                        <a:rPr lang="id-ID" sz="1600" dirty="0">
                          <a:effectLst/>
                        </a:rPr>
                        <a:t> </a:t>
                      </a:r>
                      <a:endParaRPr lang="en-US" sz="1400" b="1" dirty="0">
                        <a:effectLst/>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pPr lvl="0"/>
            <a:r>
              <a:rPr lang="en-US" b="1" dirty="0" smtClean="0"/>
              <a:t>E. Product </a:t>
            </a:r>
            <a:r>
              <a:rPr lang="en-US" b="1" dirty="0"/>
              <a:t>Assessment</a:t>
            </a:r>
            <a:r>
              <a:rPr lang="en-US" dirty="0"/>
              <a:t/>
            </a:r>
            <a:br>
              <a:rPr lang="en-US" dirty="0"/>
            </a:b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lvl="0" algn="just"/>
            <a:r>
              <a:rPr lang="en-US" dirty="0"/>
              <a:t>Definition</a:t>
            </a:r>
          </a:p>
          <a:p>
            <a:pPr marL="0" indent="0" algn="just">
              <a:buNone/>
            </a:pPr>
            <a:r>
              <a:rPr lang="en-US" dirty="0" smtClean="0">
                <a:sym typeface="Wingdings" pitchFamily="2" charset="2"/>
              </a:rPr>
              <a:t> </a:t>
            </a:r>
            <a:r>
              <a:rPr lang="en-US" dirty="0" smtClean="0"/>
              <a:t>Product </a:t>
            </a:r>
            <a:r>
              <a:rPr lang="en-US" dirty="0"/>
              <a:t>assessment is an assessment of manufacturing process and quality of a product. Product assessment includes assessing learners' ability to make the products of technology and art, such as: food, clothing, works of art (statues, painting, drawing), the goods are made from wood, ceramic, plastic, and metal.</a:t>
            </a:r>
          </a:p>
          <a:p>
            <a:pPr marL="0" indent="0" algn="just">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Examples </a:t>
            </a:r>
            <a:r>
              <a:rPr lang="en-US" sz="3600" b="1" dirty="0"/>
              <a:t>of assessment Product</a:t>
            </a:r>
            <a:r>
              <a:rPr lang="en-US" sz="2800" b="1" dirty="0"/>
              <a:t/>
            </a:r>
            <a:br>
              <a:rPr lang="en-US" sz="2800" b="1" dirty="0"/>
            </a:br>
            <a:r>
              <a:rPr lang="en-US" sz="2800" b="1" dirty="0"/>
              <a:t>Assessment of making a ​​simple electric bell</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62820524"/>
              </p:ext>
            </p:extLst>
          </p:nvPr>
        </p:nvGraphicFramePr>
        <p:xfrm>
          <a:off x="228600" y="1676397"/>
          <a:ext cx="8763001" cy="4486656"/>
        </p:xfrm>
        <a:graphic>
          <a:graphicData uri="http://schemas.openxmlformats.org/drawingml/2006/table">
            <a:tbl>
              <a:tblPr firstRow="1" firstCol="1" lastRow="1" lastCol="1" bandRow="1" bandCol="1">
                <a:tableStyleId>{5C22544A-7EE6-4342-B048-85BDC9FD1C3A}</a:tableStyleId>
              </a:tblPr>
              <a:tblGrid>
                <a:gridCol w="1158834"/>
                <a:gridCol w="3092343"/>
                <a:gridCol w="1158834"/>
                <a:gridCol w="1158834"/>
                <a:gridCol w="1158834"/>
                <a:gridCol w="1035322"/>
              </a:tblGrid>
              <a:tr h="457301">
                <a:tc rowSpan="2">
                  <a:txBody>
                    <a:bodyPr/>
                    <a:lstStyle/>
                    <a:p>
                      <a:pPr algn="ctr">
                        <a:lnSpc>
                          <a:spcPct val="115000"/>
                        </a:lnSpc>
                        <a:spcAft>
                          <a:spcPts val="1000"/>
                        </a:spcAft>
                      </a:pPr>
                      <a:r>
                        <a:rPr lang="id-ID" sz="3200" dirty="0">
                          <a:effectLst/>
                        </a:rPr>
                        <a:t>No</a:t>
                      </a:r>
                      <a:endParaRPr lang="en-US" sz="2800" dirty="0">
                        <a:effectLst/>
                        <a:latin typeface="Calibri"/>
                        <a:ea typeface="Calibri"/>
                        <a:cs typeface="Arial"/>
                      </a:endParaRPr>
                    </a:p>
                  </a:txBody>
                  <a:tcPr marL="68580" marR="68580" marT="0" marB="0" anchor="ctr"/>
                </a:tc>
                <a:tc rowSpan="2">
                  <a:txBody>
                    <a:bodyPr/>
                    <a:lstStyle/>
                    <a:p>
                      <a:pPr algn="ctr">
                        <a:lnSpc>
                          <a:spcPct val="115000"/>
                        </a:lnSpc>
                        <a:spcAft>
                          <a:spcPts val="1000"/>
                        </a:spcAft>
                      </a:pPr>
                      <a:r>
                        <a:rPr lang="id-ID" sz="3200" dirty="0">
                          <a:effectLst/>
                        </a:rPr>
                        <a:t>Aspects of </a:t>
                      </a:r>
                      <a:r>
                        <a:rPr lang="en-US" sz="3200" dirty="0">
                          <a:effectLst/>
                        </a:rPr>
                        <a:t> </a:t>
                      </a:r>
                      <a:r>
                        <a:rPr lang="en-US" sz="3200" dirty="0" smtClean="0">
                          <a:effectLst/>
                        </a:rPr>
                        <a:t>the </a:t>
                      </a:r>
                      <a:r>
                        <a:rPr lang="id-ID" sz="3200" dirty="0">
                          <a:effectLst/>
                        </a:rPr>
                        <a:t>ssessed</a:t>
                      </a:r>
                      <a:endParaRPr lang="en-US" sz="2800" dirty="0">
                        <a:effectLst/>
                        <a:latin typeface="Calibri"/>
                        <a:ea typeface="Calibri"/>
                        <a:cs typeface="Arial"/>
                      </a:endParaRPr>
                    </a:p>
                  </a:txBody>
                  <a:tcPr marL="68580" marR="68580" marT="0" marB="0" anchor="ctr"/>
                </a:tc>
                <a:tc gridSpan="4">
                  <a:txBody>
                    <a:bodyPr/>
                    <a:lstStyle/>
                    <a:p>
                      <a:pPr algn="ctr">
                        <a:lnSpc>
                          <a:spcPct val="115000"/>
                        </a:lnSpc>
                        <a:spcAft>
                          <a:spcPts val="1000"/>
                        </a:spcAft>
                      </a:pPr>
                      <a:r>
                        <a:rPr lang="en-US" sz="3200">
                          <a:effectLst/>
                        </a:rPr>
                        <a:t>Score</a:t>
                      </a:r>
                      <a:endParaRPr lang="en-US" sz="280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457301">
                <a:tc vMerge="1">
                  <a:txBody>
                    <a:bodyPr/>
                    <a:lstStyle/>
                    <a:p>
                      <a:endParaRPr lang="en-US"/>
                    </a:p>
                  </a:txBody>
                  <a:tcPr/>
                </a:tc>
                <a:tc vMerge="1">
                  <a:txBody>
                    <a:bodyPr/>
                    <a:lstStyle/>
                    <a:p>
                      <a:endParaRPr lang="en-US"/>
                    </a:p>
                  </a:txBody>
                  <a:tcPr/>
                </a:tc>
                <a:tc>
                  <a:txBody>
                    <a:bodyPr/>
                    <a:lstStyle/>
                    <a:p>
                      <a:pPr algn="ctr">
                        <a:lnSpc>
                          <a:spcPct val="115000"/>
                        </a:lnSpc>
                        <a:spcAft>
                          <a:spcPts val="1000"/>
                        </a:spcAft>
                      </a:pPr>
                      <a:r>
                        <a:rPr lang="id-ID" sz="3200">
                          <a:effectLst/>
                        </a:rPr>
                        <a:t>1</a:t>
                      </a:r>
                      <a:endParaRPr lang="en-US" sz="2800">
                        <a:effectLst/>
                        <a:latin typeface="Calibri"/>
                        <a:ea typeface="Calibri"/>
                        <a:cs typeface="Arial"/>
                      </a:endParaRPr>
                    </a:p>
                  </a:txBody>
                  <a:tcPr marL="68580" marR="68580" marT="0" marB="0"/>
                </a:tc>
                <a:tc>
                  <a:txBody>
                    <a:bodyPr/>
                    <a:lstStyle/>
                    <a:p>
                      <a:pPr algn="ctr">
                        <a:lnSpc>
                          <a:spcPct val="115000"/>
                        </a:lnSpc>
                        <a:spcAft>
                          <a:spcPts val="1000"/>
                        </a:spcAft>
                      </a:pPr>
                      <a:r>
                        <a:rPr lang="id-ID" sz="3200">
                          <a:effectLst/>
                        </a:rPr>
                        <a:t>2</a:t>
                      </a:r>
                      <a:endParaRPr lang="en-US" sz="2800">
                        <a:effectLst/>
                        <a:latin typeface="Calibri"/>
                        <a:ea typeface="Calibri"/>
                        <a:cs typeface="Arial"/>
                      </a:endParaRPr>
                    </a:p>
                  </a:txBody>
                  <a:tcPr marL="68580" marR="68580" marT="0" marB="0"/>
                </a:tc>
                <a:tc>
                  <a:txBody>
                    <a:bodyPr/>
                    <a:lstStyle/>
                    <a:p>
                      <a:pPr algn="ctr">
                        <a:lnSpc>
                          <a:spcPct val="115000"/>
                        </a:lnSpc>
                        <a:spcAft>
                          <a:spcPts val="1000"/>
                        </a:spcAft>
                      </a:pPr>
                      <a:r>
                        <a:rPr lang="id-ID" sz="3200">
                          <a:effectLst/>
                        </a:rPr>
                        <a:t>3</a:t>
                      </a:r>
                      <a:endParaRPr lang="en-US" sz="2800">
                        <a:effectLst/>
                        <a:latin typeface="Calibri"/>
                        <a:ea typeface="Calibri"/>
                        <a:cs typeface="Arial"/>
                      </a:endParaRPr>
                    </a:p>
                  </a:txBody>
                  <a:tcPr marL="68580" marR="68580" marT="0" marB="0"/>
                </a:tc>
                <a:tc>
                  <a:txBody>
                    <a:bodyPr/>
                    <a:lstStyle/>
                    <a:p>
                      <a:pPr algn="ctr">
                        <a:lnSpc>
                          <a:spcPct val="115000"/>
                        </a:lnSpc>
                        <a:spcAft>
                          <a:spcPts val="1000"/>
                        </a:spcAft>
                      </a:pPr>
                      <a:r>
                        <a:rPr lang="id-ID" sz="3200">
                          <a:effectLst/>
                        </a:rPr>
                        <a:t>4</a:t>
                      </a:r>
                      <a:endParaRPr lang="en-US" sz="2800">
                        <a:effectLst/>
                        <a:latin typeface="Calibri"/>
                        <a:ea typeface="Calibri"/>
                        <a:cs typeface="Arial"/>
                      </a:endParaRPr>
                    </a:p>
                  </a:txBody>
                  <a:tcPr marL="68580" marR="68580" marT="0" marB="0"/>
                </a:tc>
              </a:tr>
              <a:tr h="457301">
                <a:tc>
                  <a:txBody>
                    <a:bodyPr/>
                    <a:lstStyle/>
                    <a:p>
                      <a:pPr algn="ctr">
                        <a:lnSpc>
                          <a:spcPct val="115000"/>
                        </a:lnSpc>
                        <a:spcAft>
                          <a:spcPts val="1000"/>
                        </a:spcAft>
                      </a:pPr>
                      <a:r>
                        <a:rPr lang="id-ID" sz="3200">
                          <a:effectLst/>
                        </a:rPr>
                        <a:t>1</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dirty="0">
                          <a:effectLst/>
                        </a:rPr>
                        <a:t>The components used</a:t>
                      </a:r>
                      <a:endParaRPr lang="en-US" sz="2800" dirty="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r>
              <a:tr h="457301">
                <a:tc>
                  <a:txBody>
                    <a:bodyPr/>
                    <a:lstStyle/>
                    <a:p>
                      <a:pPr algn="ctr">
                        <a:lnSpc>
                          <a:spcPct val="115000"/>
                        </a:lnSpc>
                        <a:spcAft>
                          <a:spcPts val="1000"/>
                        </a:spcAft>
                      </a:pPr>
                      <a:r>
                        <a:rPr lang="id-ID" sz="3200">
                          <a:effectLst/>
                        </a:rPr>
                        <a:t>2</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The accuracy of stringing</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r>
              <a:tr h="457301">
                <a:tc>
                  <a:txBody>
                    <a:bodyPr/>
                    <a:lstStyle/>
                    <a:p>
                      <a:pPr algn="ctr">
                        <a:lnSpc>
                          <a:spcPct val="115000"/>
                        </a:lnSpc>
                        <a:spcAft>
                          <a:spcPts val="1000"/>
                        </a:spcAft>
                      </a:pPr>
                      <a:r>
                        <a:rPr lang="id-ID" sz="3200">
                          <a:effectLst/>
                        </a:rPr>
                        <a:t>3</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aesthetics</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r>
              <a:tr h="457301">
                <a:tc>
                  <a:txBody>
                    <a:bodyPr/>
                    <a:lstStyle/>
                    <a:p>
                      <a:pPr algn="ctr">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en-US" sz="3200" dirty="0">
                          <a:effectLst/>
                        </a:rPr>
                        <a:t>Total Score</a:t>
                      </a:r>
                      <a:endParaRPr lang="en-US" sz="2800" dirty="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a:effectLst/>
                        </a:rPr>
                        <a:t> </a:t>
                      </a:r>
                      <a:endParaRPr lang="en-US" sz="2800">
                        <a:effectLst/>
                        <a:latin typeface="Calibri"/>
                        <a:ea typeface="Calibri"/>
                        <a:cs typeface="Arial"/>
                      </a:endParaRPr>
                    </a:p>
                  </a:txBody>
                  <a:tcPr marL="68580" marR="68580" marT="0" marB="0"/>
                </a:tc>
                <a:tc>
                  <a:txBody>
                    <a:bodyPr/>
                    <a:lstStyle/>
                    <a:p>
                      <a:pPr algn="just">
                        <a:lnSpc>
                          <a:spcPct val="115000"/>
                        </a:lnSpc>
                        <a:spcAft>
                          <a:spcPts val="1000"/>
                        </a:spcAft>
                      </a:pPr>
                      <a:r>
                        <a:rPr lang="id-ID" sz="3200" dirty="0">
                          <a:effectLst/>
                        </a:rPr>
                        <a:t> </a:t>
                      </a:r>
                      <a:endParaRPr lang="en-US" sz="2800" dirty="0">
                        <a:effectLst/>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dk1"/>
          </a:lnRef>
          <a:fillRef idx="2">
            <a:schemeClr val="dk1"/>
          </a:fillRef>
          <a:effectRef idx="1">
            <a:schemeClr val="dk1"/>
          </a:effectRef>
          <a:fontRef idx="minor">
            <a:schemeClr val="dk1"/>
          </a:fontRef>
        </p:style>
        <p:txBody>
          <a:bodyPr>
            <a:normAutofit fontScale="90000"/>
          </a:bodyPr>
          <a:lstStyle/>
          <a:p>
            <a:r>
              <a:rPr lang="en-US" dirty="0"/>
              <a:t>Rubric:</a:t>
            </a:r>
            <a:br>
              <a:rPr lang="en-US" dirty="0"/>
            </a:br>
            <a:endParaRPr lang="en-US" dirty="0"/>
          </a:p>
        </p:txBody>
      </p:sp>
      <p:sp>
        <p:nvSpPr>
          <p:cNvPr id="3" name="Content Placeholder 2"/>
          <p:cNvSpPr>
            <a:spLocks noGrp="1"/>
          </p:cNvSpPr>
          <p:nvPr>
            <p:ph idx="1"/>
          </p:nvPr>
        </p:nvSpPr>
        <p:spPr/>
        <p:style>
          <a:lnRef idx="0">
            <a:schemeClr val="dk1"/>
          </a:lnRef>
          <a:fillRef idx="3">
            <a:schemeClr val="dk1"/>
          </a:fillRef>
          <a:effectRef idx="3">
            <a:schemeClr val="dk1"/>
          </a:effectRef>
          <a:fontRef idx="minor">
            <a:schemeClr val="lt1"/>
          </a:fontRef>
        </p:style>
        <p:txBody>
          <a:bodyPr>
            <a:noAutofit/>
          </a:bodyPr>
          <a:lstStyle/>
          <a:p>
            <a:pPr marL="0" indent="0">
              <a:buNone/>
            </a:pPr>
            <a:r>
              <a:rPr lang="en-US" sz="1800" b="1" dirty="0" smtClean="0"/>
              <a:t>The </a:t>
            </a:r>
            <a:r>
              <a:rPr lang="en-US" sz="1800" b="1" dirty="0"/>
              <a:t>components used</a:t>
            </a:r>
          </a:p>
          <a:p>
            <a:r>
              <a:rPr lang="en-US" sz="1800" b="1" dirty="0"/>
              <a:t>Score 4 if using the component: bell, switch, resistor, battery, indicator lights.</a:t>
            </a:r>
          </a:p>
          <a:p>
            <a:r>
              <a:rPr lang="en-US" sz="1800" b="1" dirty="0"/>
              <a:t>Score 3 if using the component: bell, switches, resistors, battery</a:t>
            </a:r>
          </a:p>
          <a:p>
            <a:r>
              <a:rPr lang="en-US" sz="1800" b="1" dirty="0"/>
              <a:t>Score 2 if using the components: bell, switch, battery.</a:t>
            </a:r>
          </a:p>
          <a:p>
            <a:r>
              <a:rPr lang="en-US" sz="1800" b="1" dirty="0"/>
              <a:t>Score 1 if using the components: bell, battery.</a:t>
            </a:r>
          </a:p>
          <a:p>
            <a:pPr marL="0" indent="0">
              <a:buNone/>
            </a:pPr>
            <a:r>
              <a:rPr lang="en-US" sz="1800" b="1" dirty="0"/>
              <a:t> </a:t>
            </a:r>
          </a:p>
          <a:p>
            <a:pPr marL="0" indent="0">
              <a:buNone/>
            </a:pPr>
            <a:r>
              <a:rPr lang="en-US" sz="1800" b="1" dirty="0"/>
              <a:t> </a:t>
            </a:r>
          </a:p>
          <a:p>
            <a:pPr marL="0" indent="0">
              <a:buNone/>
            </a:pPr>
            <a:r>
              <a:rPr lang="en-US" sz="1800" b="1" dirty="0"/>
              <a:t>The accuracy of stringing</a:t>
            </a:r>
          </a:p>
          <a:p>
            <a:r>
              <a:rPr lang="en-US" sz="1800" b="1" dirty="0"/>
              <a:t>Score 4 if the accuracy of the circuit arrangement and neatness soldering components.</a:t>
            </a:r>
          </a:p>
          <a:p>
            <a:r>
              <a:rPr lang="en-US" sz="1800" b="1" dirty="0"/>
              <a:t>Score 3 if the accuracy of the circuit arrangement of the components but not neat soldering.</a:t>
            </a:r>
          </a:p>
          <a:p>
            <a:r>
              <a:rPr lang="en-US" sz="1800" b="1" dirty="0"/>
              <a:t>Score 2 if no proper arrangement of circuit components but neat soldering.</a:t>
            </a:r>
          </a:p>
          <a:p>
            <a:r>
              <a:rPr lang="en-US" sz="1800" b="1" dirty="0"/>
              <a:t>Score 1 if no proper arrangement of circuit components and soldering untidy.</a:t>
            </a:r>
          </a:p>
          <a:p>
            <a:pPr marL="0" indent="0">
              <a:buNone/>
            </a:pPr>
            <a:endParaRPr lang="en-US" sz="18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lvl="0"/>
            <a:r>
              <a:rPr lang="en-US" b="1" dirty="0" smtClean="0"/>
              <a:t>F. Portfolio </a:t>
            </a:r>
            <a:r>
              <a:rPr lang="en-US" b="1" dirty="0"/>
              <a:t>assessment</a:t>
            </a:r>
            <a:r>
              <a:rPr lang="en-US" dirty="0"/>
              <a:t/>
            </a:r>
            <a:br>
              <a:rPr lang="en-US" dirty="0"/>
            </a:br>
            <a:endParaRPr lang="en-US"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fontScale="92500"/>
          </a:bodyPr>
          <a:lstStyle/>
          <a:p>
            <a:pPr lvl="0" algn="just"/>
            <a:r>
              <a:rPr lang="en-US" dirty="0"/>
              <a:t>Definition</a:t>
            </a:r>
          </a:p>
          <a:p>
            <a:pPr marL="0" indent="0" algn="just">
              <a:buNone/>
            </a:pPr>
            <a:r>
              <a:rPr lang="en-US" dirty="0" smtClean="0">
                <a:sym typeface="Wingdings" pitchFamily="2" charset="2"/>
              </a:rPr>
              <a:t> </a:t>
            </a:r>
            <a:r>
              <a:rPr lang="en-US" dirty="0" smtClean="0"/>
              <a:t>Portfolio </a:t>
            </a:r>
            <a:r>
              <a:rPr lang="en-US" dirty="0"/>
              <a:t>assessment is continuous assessment based on the collection of information that shows the development of the ability of learners in a given period. Such information may include the work of students from the learning process are considered best by the students , the results of the test ( not value ) or other form of information associated with a specific competence in a subject .</a:t>
            </a:r>
          </a:p>
          <a:p>
            <a:pPr marL="0" indent="0" algn="just">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style>
          <a:lnRef idx="2">
            <a:schemeClr val="accent1"/>
          </a:lnRef>
          <a:fillRef idx="1">
            <a:schemeClr val="lt1"/>
          </a:fillRef>
          <a:effectRef idx="0">
            <a:schemeClr val="accent1"/>
          </a:effectRef>
          <a:fontRef idx="minor">
            <a:schemeClr val="dk1"/>
          </a:fontRef>
        </p:style>
        <p:txBody>
          <a:bodyPr>
            <a:noAutofit/>
          </a:bodyPr>
          <a:lstStyle/>
          <a:p>
            <a:pPr lvl="0" fontAlgn="base">
              <a:spcAft>
                <a:spcPct val="0"/>
              </a:spcAft>
            </a:pPr>
            <a:r>
              <a:rPr lang="en-US" sz="2800" b="1" dirty="0" smtClean="0">
                <a:latin typeface="Times New Roman" pitchFamily="18" charset="0"/>
                <a:ea typeface="Calibri" pitchFamily="34" charset="0"/>
                <a:cs typeface="Times New Roman" pitchFamily="18" charset="0"/>
              </a:rPr>
              <a:t/>
            </a:r>
            <a:br>
              <a:rPr lang="en-US" sz="2800" b="1" dirty="0" smtClean="0">
                <a:latin typeface="Times New Roman" pitchFamily="18" charset="0"/>
                <a:ea typeface="Calibri" pitchFamily="34" charset="0"/>
                <a:cs typeface="Times New Roman" pitchFamily="18" charset="0"/>
              </a:rPr>
            </a:br>
            <a:r>
              <a:rPr lang="id-ID" sz="2800" b="1" dirty="0" smtClean="0">
                <a:latin typeface="Times New Roman" pitchFamily="18" charset="0"/>
                <a:ea typeface="Calibri" pitchFamily="34" charset="0"/>
                <a:cs typeface="Times New Roman" pitchFamily="18" charset="0"/>
              </a:rPr>
              <a:t>Examples </a:t>
            </a:r>
            <a:r>
              <a:rPr lang="id-ID" sz="2800" b="1" dirty="0">
                <a:latin typeface="Times New Roman" pitchFamily="18" charset="0"/>
                <a:ea typeface="Calibri" pitchFamily="34" charset="0"/>
                <a:cs typeface="Times New Roman" pitchFamily="18" charset="0"/>
              </a:rPr>
              <a:t>of Portfolio </a:t>
            </a:r>
            <a:r>
              <a:rPr lang="id-ID" sz="2800" b="1" dirty="0" smtClean="0">
                <a:latin typeface="Times New Roman" pitchFamily="18" charset="0"/>
                <a:ea typeface="Calibri" pitchFamily="34" charset="0"/>
                <a:cs typeface="Times New Roman" pitchFamily="18" charset="0"/>
              </a:rPr>
              <a:t>Assessment</a:t>
            </a:r>
            <a:r>
              <a:rPr lang="en-US" sz="2800" b="1" dirty="0" smtClean="0">
                <a:latin typeface="Times New Roman" pitchFamily="18" charset="0"/>
                <a:ea typeface="Calibri" pitchFamily="34" charset="0"/>
                <a:cs typeface="Times New Roman" pitchFamily="18" charset="0"/>
              </a:rPr>
              <a:t/>
            </a:r>
            <a:br>
              <a:rPr lang="en-US" sz="2800" b="1" dirty="0" smtClean="0">
                <a:latin typeface="Times New Roman" pitchFamily="18" charset="0"/>
                <a:ea typeface="Calibri" pitchFamily="34" charset="0"/>
                <a:cs typeface="Times New Roman" pitchFamily="18"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id-ID" sz="2000" dirty="0">
                <a:latin typeface="Times New Roman" pitchFamily="18" charset="0"/>
                <a:ea typeface="Calibri" pitchFamily="34" charset="0"/>
                <a:cs typeface="Times New Roman" pitchFamily="18" charset="0"/>
              </a:rPr>
              <a:t>Assessment preparation of examples of the application of physics concepts in other disciplines</a:t>
            </a:r>
            <a:r>
              <a:rPr lang="id-ID" sz="3200" dirty="0">
                <a:latin typeface="Arial" pitchFamily="34" charset="0"/>
                <a:cs typeface="Arial" pitchFamily="34" charset="0"/>
              </a:rPr>
              <a:t/>
            </a:r>
            <a:br>
              <a:rPr lang="id-ID" sz="3200" dirty="0">
                <a:latin typeface="Arial" pitchFamily="34" charset="0"/>
                <a:cs typeface="Arial" pitchFamily="34" charset="0"/>
              </a:rPr>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61821027"/>
              </p:ext>
            </p:extLst>
          </p:nvPr>
        </p:nvGraphicFramePr>
        <p:xfrm>
          <a:off x="609600" y="2667001"/>
          <a:ext cx="7772399" cy="1785416"/>
        </p:xfrm>
        <a:graphic>
          <a:graphicData uri="http://schemas.openxmlformats.org/drawingml/2006/table">
            <a:tbl>
              <a:tblPr firstRow="1" firstCol="1" lastRow="1" lastCol="1" bandRow="1" bandCol="1">
                <a:tableStyleId>{93296810-A885-4BE3-A3E7-6D5BEEA58F35}</a:tableStyleId>
              </a:tblPr>
              <a:tblGrid>
                <a:gridCol w="864180"/>
                <a:gridCol w="2895395"/>
                <a:gridCol w="2733524"/>
                <a:gridCol w="1279300"/>
              </a:tblGrid>
              <a:tr h="515030">
                <a:tc>
                  <a:txBody>
                    <a:bodyPr/>
                    <a:lstStyle/>
                    <a:p>
                      <a:pPr algn="ctr">
                        <a:lnSpc>
                          <a:spcPct val="115000"/>
                        </a:lnSpc>
                        <a:spcAft>
                          <a:spcPts val="1000"/>
                        </a:spcAft>
                      </a:pPr>
                      <a:r>
                        <a:rPr lang="id-ID" sz="2400" dirty="0">
                          <a:effectLst/>
                        </a:rPr>
                        <a:t>No</a:t>
                      </a:r>
                      <a:endParaRPr lang="en-US" sz="2000" dirty="0">
                        <a:effectLst/>
                        <a:latin typeface="Calibri"/>
                        <a:ea typeface="Calibri"/>
                        <a:cs typeface="Arial"/>
                      </a:endParaRPr>
                    </a:p>
                  </a:txBody>
                  <a:tcPr marL="68580" marR="68580" marT="0" marB="0"/>
                </a:tc>
                <a:tc>
                  <a:txBody>
                    <a:bodyPr/>
                    <a:lstStyle/>
                    <a:p>
                      <a:pPr algn="ctr">
                        <a:lnSpc>
                          <a:spcPct val="115000"/>
                        </a:lnSpc>
                        <a:spcAft>
                          <a:spcPts val="1000"/>
                        </a:spcAft>
                      </a:pPr>
                      <a:r>
                        <a:rPr lang="id-ID" sz="2400" dirty="0">
                          <a:effectLst/>
                        </a:rPr>
                        <a:t>Physics concep</a:t>
                      </a:r>
                      <a:r>
                        <a:rPr lang="en-US" sz="2400" dirty="0">
                          <a:effectLst/>
                        </a:rPr>
                        <a:t>t</a:t>
                      </a:r>
                      <a:endParaRPr lang="en-US" sz="2000" dirty="0">
                        <a:effectLst/>
                        <a:latin typeface="Calibri"/>
                        <a:ea typeface="Calibri"/>
                        <a:cs typeface="Arial"/>
                      </a:endParaRPr>
                    </a:p>
                  </a:txBody>
                  <a:tcPr marL="68580" marR="68580" marT="0" marB="0"/>
                </a:tc>
                <a:tc>
                  <a:txBody>
                    <a:bodyPr/>
                    <a:lstStyle/>
                    <a:p>
                      <a:pPr algn="ctr">
                        <a:lnSpc>
                          <a:spcPct val="115000"/>
                        </a:lnSpc>
                        <a:spcAft>
                          <a:spcPts val="1000"/>
                        </a:spcAft>
                      </a:pPr>
                      <a:r>
                        <a:rPr lang="en-US" sz="2400">
                          <a:effectLst/>
                        </a:rPr>
                        <a:t>Concept/Other d</a:t>
                      </a:r>
                      <a:r>
                        <a:rPr lang="id-ID" sz="2400">
                          <a:effectLst/>
                        </a:rPr>
                        <a:t>isciplines</a:t>
                      </a:r>
                      <a:endParaRPr lang="en-US" sz="2000">
                        <a:effectLst/>
                        <a:latin typeface="Calibri"/>
                        <a:ea typeface="Calibri"/>
                        <a:cs typeface="Arial"/>
                      </a:endParaRPr>
                    </a:p>
                  </a:txBody>
                  <a:tcPr marL="68580" marR="68580" marT="0" marB="0"/>
                </a:tc>
                <a:tc>
                  <a:txBody>
                    <a:bodyPr/>
                    <a:lstStyle/>
                    <a:p>
                      <a:pPr algn="ctr">
                        <a:lnSpc>
                          <a:spcPct val="115000"/>
                        </a:lnSpc>
                        <a:spcAft>
                          <a:spcPts val="1000"/>
                        </a:spcAft>
                      </a:pPr>
                      <a:r>
                        <a:rPr lang="en-US" sz="2400">
                          <a:effectLst/>
                        </a:rPr>
                        <a:t>Example</a:t>
                      </a:r>
                      <a:endParaRPr lang="en-US" sz="2000">
                        <a:effectLst/>
                        <a:latin typeface="Calibri"/>
                        <a:ea typeface="Calibri"/>
                        <a:cs typeface="Arial"/>
                      </a:endParaRPr>
                    </a:p>
                  </a:txBody>
                  <a:tcPr marL="68580" marR="68580" marT="0" marB="0"/>
                </a:tc>
              </a:tr>
              <a:tr h="472084">
                <a:tc>
                  <a:txBody>
                    <a:bodyPr/>
                    <a:lstStyle/>
                    <a:p>
                      <a:pPr algn="just">
                        <a:lnSpc>
                          <a:spcPct val="115000"/>
                        </a:lnSpc>
                        <a:spcAft>
                          <a:spcPts val="1000"/>
                        </a:spcAft>
                      </a:pPr>
                      <a:r>
                        <a:rPr lang="id-ID" sz="2000">
                          <a:effectLst/>
                        </a:rPr>
                        <a:t> </a:t>
                      </a:r>
                      <a:endParaRPr lang="en-US" sz="2000">
                        <a:effectLst/>
                        <a:latin typeface="Calibri"/>
                        <a:ea typeface="Calibri"/>
                        <a:cs typeface="Arial"/>
                      </a:endParaRPr>
                    </a:p>
                  </a:txBody>
                  <a:tcPr marL="68580" marR="68580" marT="0" marB="0"/>
                </a:tc>
                <a:tc>
                  <a:txBody>
                    <a:bodyPr/>
                    <a:lstStyle/>
                    <a:p>
                      <a:pPr algn="just">
                        <a:lnSpc>
                          <a:spcPct val="115000"/>
                        </a:lnSpc>
                        <a:spcAft>
                          <a:spcPts val="1000"/>
                        </a:spcAft>
                      </a:pPr>
                      <a:r>
                        <a:rPr lang="id-ID" sz="2000">
                          <a:effectLst/>
                        </a:rPr>
                        <a:t> </a:t>
                      </a:r>
                      <a:endParaRPr lang="en-US" sz="2000">
                        <a:effectLst/>
                        <a:latin typeface="Calibri"/>
                        <a:ea typeface="Calibri"/>
                        <a:cs typeface="Arial"/>
                      </a:endParaRPr>
                    </a:p>
                  </a:txBody>
                  <a:tcPr marL="68580" marR="68580" marT="0" marB="0"/>
                </a:tc>
                <a:tc>
                  <a:txBody>
                    <a:bodyPr/>
                    <a:lstStyle/>
                    <a:p>
                      <a:pPr algn="just">
                        <a:lnSpc>
                          <a:spcPct val="115000"/>
                        </a:lnSpc>
                        <a:spcAft>
                          <a:spcPts val="1000"/>
                        </a:spcAft>
                      </a:pPr>
                      <a:r>
                        <a:rPr lang="id-ID" sz="2000">
                          <a:effectLst/>
                        </a:rPr>
                        <a:t> </a:t>
                      </a:r>
                      <a:endParaRPr lang="en-US" sz="2000">
                        <a:effectLst/>
                        <a:latin typeface="Calibri"/>
                        <a:ea typeface="Calibri"/>
                        <a:cs typeface="Arial"/>
                      </a:endParaRPr>
                    </a:p>
                  </a:txBody>
                  <a:tcPr marL="68580" marR="68580" marT="0" marB="0"/>
                </a:tc>
                <a:tc>
                  <a:txBody>
                    <a:bodyPr/>
                    <a:lstStyle/>
                    <a:p>
                      <a:pPr algn="just">
                        <a:lnSpc>
                          <a:spcPct val="115000"/>
                        </a:lnSpc>
                        <a:spcAft>
                          <a:spcPts val="1000"/>
                        </a:spcAft>
                      </a:pPr>
                      <a:r>
                        <a:rPr lang="id-ID" sz="2000">
                          <a:effectLst/>
                        </a:rPr>
                        <a:t> </a:t>
                      </a:r>
                      <a:endParaRPr lang="en-US" sz="2000">
                        <a:effectLst/>
                        <a:latin typeface="Calibri"/>
                        <a:ea typeface="Calibri"/>
                        <a:cs typeface="Arial"/>
                      </a:endParaRPr>
                    </a:p>
                  </a:txBody>
                  <a:tcPr marL="68580" marR="68580" marT="0" marB="0"/>
                </a:tc>
              </a:tr>
              <a:tr h="472084">
                <a:tc>
                  <a:txBody>
                    <a:bodyPr/>
                    <a:lstStyle/>
                    <a:p>
                      <a:pPr algn="just">
                        <a:lnSpc>
                          <a:spcPct val="115000"/>
                        </a:lnSpc>
                        <a:spcAft>
                          <a:spcPts val="1000"/>
                        </a:spcAft>
                      </a:pPr>
                      <a:r>
                        <a:rPr lang="id-ID" sz="2000">
                          <a:effectLst/>
                        </a:rPr>
                        <a:t> </a:t>
                      </a:r>
                      <a:endParaRPr lang="en-US" sz="2000">
                        <a:effectLst/>
                        <a:latin typeface="Calibri"/>
                        <a:ea typeface="Calibri"/>
                        <a:cs typeface="Arial"/>
                      </a:endParaRPr>
                    </a:p>
                  </a:txBody>
                  <a:tcPr marL="68580" marR="68580" marT="0" marB="0"/>
                </a:tc>
                <a:tc>
                  <a:txBody>
                    <a:bodyPr/>
                    <a:lstStyle/>
                    <a:p>
                      <a:pPr algn="just">
                        <a:lnSpc>
                          <a:spcPct val="115000"/>
                        </a:lnSpc>
                        <a:spcAft>
                          <a:spcPts val="1000"/>
                        </a:spcAft>
                      </a:pPr>
                      <a:r>
                        <a:rPr lang="id-ID" sz="2000">
                          <a:effectLst/>
                        </a:rPr>
                        <a:t> </a:t>
                      </a:r>
                      <a:endParaRPr lang="en-US" sz="2000">
                        <a:effectLst/>
                        <a:latin typeface="Calibri"/>
                        <a:ea typeface="Calibri"/>
                        <a:cs typeface="Arial"/>
                      </a:endParaRPr>
                    </a:p>
                  </a:txBody>
                  <a:tcPr marL="68580" marR="68580" marT="0" marB="0"/>
                </a:tc>
                <a:tc>
                  <a:txBody>
                    <a:bodyPr/>
                    <a:lstStyle/>
                    <a:p>
                      <a:pPr algn="just">
                        <a:lnSpc>
                          <a:spcPct val="115000"/>
                        </a:lnSpc>
                        <a:spcAft>
                          <a:spcPts val="1000"/>
                        </a:spcAft>
                      </a:pPr>
                      <a:r>
                        <a:rPr lang="id-ID" sz="2000">
                          <a:effectLst/>
                        </a:rPr>
                        <a:t> </a:t>
                      </a:r>
                      <a:endParaRPr lang="en-US" sz="2000">
                        <a:effectLst/>
                        <a:latin typeface="Calibri"/>
                        <a:ea typeface="Calibri"/>
                        <a:cs typeface="Arial"/>
                      </a:endParaRPr>
                    </a:p>
                  </a:txBody>
                  <a:tcPr marL="68580" marR="68580" marT="0" marB="0"/>
                </a:tc>
                <a:tc>
                  <a:txBody>
                    <a:bodyPr/>
                    <a:lstStyle/>
                    <a:p>
                      <a:pPr algn="just">
                        <a:lnSpc>
                          <a:spcPct val="115000"/>
                        </a:lnSpc>
                        <a:spcAft>
                          <a:spcPts val="1000"/>
                        </a:spcAft>
                      </a:pPr>
                      <a:r>
                        <a:rPr lang="id-ID" sz="2000" dirty="0">
                          <a:effectLst/>
                        </a:rPr>
                        <a:t> </a:t>
                      </a:r>
                      <a:endParaRPr lang="en-US" sz="2000" dirty="0">
                        <a:effectLst/>
                        <a:latin typeface="Calibri"/>
                        <a:ea typeface="Calibri"/>
                        <a:cs typeface="Arial"/>
                      </a:endParaRP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lvl="0"/>
            <a:r>
              <a:rPr lang="en-US" b="1" dirty="0" smtClean="0"/>
              <a:t>G. Self-Assessment</a:t>
            </a:r>
            <a:r>
              <a:rPr lang="en-US" dirty="0"/>
              <a:t/>
            </a:r>
            <a:br>
              <a:rPr lang="en-US" dirty="0"/>
            </a:br>
            <a:endParaRPr lang="en-US"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pPr lvl="0" algn="just"/>
            <a:r>
              <a:rPr lang="en-US" dirty="0"/>
              <a:t>Definition</a:t>
            </a:r>
          </a:p>
          <a:p>
            <a:pPr marL="0" indent="0" algn="just">
              <a:buNone/>
            </a:pPr>
            <a:r>
              <a:rPr lang="en-US" dirty="0" smtClean="0">
                <a:sym typeface="Wingdings" pitchFamily="2" charset="2"/>
              </a:rPr>
              <a:t> </a:t>
            </a:r>
            <a:r>
              <a:rPr lang="en-US" dirty="0" smtClean="0"/>
              <a:t>Self-assessment </a:t>
            </a:r>
            <a:r>
              <a:rPr lang="en-US" dirty="0"/>
              <a:t>is an assessment technique in which students were asked to rate themselves relating to the status, the process and the level of achievement of competencies learned. Self-assessment techniques can be used to measure the competence of cognitive, affective and psychomotor.</a:t>
            </a:r>
          </a:p>
          <a:p>
            <a:pPr marL="0" indent="0"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fontScale="90000"/>
          </a:bodyPr>
          <a:lstStyle/>
          <a:p>
            <a:r>
              <a:rPr lang="en-US" b="1" dirty="0" smtClean="0"/>
              <a:t/>
            </a:r>
            <a:br>
              <a:rPr lang="en-US" b="1" dirty="0" smtClean="0"/>
            </a:br>
            <a:r>
              <a:rPr lang="en-US" b="1" dirty="0" smtClean="0"/>
              <a:t>THE METHOD OF ASSESSMENT</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buAutoNum type="arabicPeriod"/>
            </a:pPr>
            <a:r>
              <a:rPr lang="en-US" dirty="0"/>
              <a:t>"Check List"</a:t>
            </a:r>
          </a:p>
          <a:p>
            <a:pPr marL="0" indent="0">
              <a:buNone/>
            </a:pPr>
            <a:r>
              <a:rPr lang="en-US" dirty="0"/>
              <a:t>Assessment done when students demonstrate mastery of specific competency criteria that can be observed by the assessor by marking with two absolute choice. If it can not be observed, the students are not getting the value.</a:t>
            </a:r>
          </a:p>
          <a:p>
            <a:pPr marL="0" indent="0">
              <a:buNone/>
            </a:pPr>
            <a:r>
              <a:rPr lang="en-US" dirty="0"/>
              <a:t>More practical checklists used to observe the subject in large quantities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US" dirty="0"/>
              <a:t>Examples of Self-Assessment</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17680082"/>
              </p:ext>
            </p:extLst>
          </p:nvPr>
        </p:nvGraphicFramePr>
        <p:xfrm>
          <a:off x="0" y="1447801"/>
          <a:ext cx="9143999" cy="5091271"/>
        </p:xfrm>
        <a:graphic>
          <a:graphicData uri="http://schemas.openxmlformats.org/drawingml/2006/table">
            <a:tbl>
              <a:tblPr firstRow="1" firstCol="1" lastRow="1" lastCol="1" bandRow="1" bandCol="1">
                <a:tableStyleId>{93296810-A885-4BE3-A3E7-6D5BEEA58F35}</a:tableStyleId>
              </a:tblPr>
              <a:tblGrid>
                <a:gridCol w="1016681"/>
                <a:gridCol w="3918272"/>
                <a:gridCol w="1015659"/>
                <a:gridCol w="1015659"/>
                <a:gridCol w="2177728"/>
              </a:tblGrid>
              <a:tr h="1174591">
                <a:tc>
                  <a:txBody>
                    <a:bodyPr/>
                    <a:lstStyle/>
                    <a:p>
                      <a:pPr algn="ctr">
                        <a:lnSpc>
                          <a:spcPct val="115000"/>
                        </a:lnSpc>
                        <a:spcAft>
                          <a:spcPts val="1000"/>
                        </a:spcAft>
                      </a:pPr>
                      <a:r>
                        <a:rPr lang="id-ID" sz="1800" dirty="0">
                          <a:effectLst/>
                        </a:rPr>
                        <a:t>No</a:t>
                      </a:r>
                      <a:endParaRPr lang="en-US" sz="1600" dirty="0">
                        <a:effectLst/>
                        <a:latin typeface="Calibri"/>
                        <a:ea typeface="Calibri"/>
                        <a:cs typeface="Arial"/>
                      </a:endParaRPr>
                    </a:p>
                  </a:txBody>
                  <a:tcPr marL="68580" marR="68580" marT="0" marB="0"/>
                </a:tc>
                <a:tc>
                  <a:txBody>
                    <a:bodyPr/>
                    <a:lstStyle/>
                    <a:p>
                      <a:pPr algn="ctr">
                        <a:lnSpc>
                          <a:spcPct val="115000"/>
                        </a:lnSpc>
                        <a:spcAft>
                          <a:spcPts val="1000"/>
                        </a:spcAft>
                      </a:pPr>
                      <a:r>
                        <a:rPr lang="en-US" sz="1800">
                          <a:effectLst/>
                        </a:rPr>
                        <a:t>Topic</a:t>
                      </a:r>
                      <a:endParaRPr lang="en-US" sz="1600">
                        <a:effectLst/>
                        <a:latin typeface="Calibri"/>
                        <a:ea typeface="Calibri"/>
                        <a:cs typeface="Arial"/>
                      </a:endParaRPr>
                    </a:p>
                  </a:txBody>
                  <a:tcPr marL="68580" marR="68580" marT="0" marB="0"/>
                </a:tc>
                <a:tc gridSpan="2">
                  <a:txBody>
                    <a:bodyPr/>
                    <a:lstStyle/>
                    <a:p>
                      <a:pPr algn="ctr">
                        <a:lnSpc>
                          <a:spcPct val="115000"/>
                        </a:lnSpc>
                        <a:spcAft>
                          <a:spcPts val="1000"/>
                        </a:spcAft>
                      </a:pPr>
                      <a:r>
                        <a:rPr lang="en-US" sz="1800" dirty="0">
                          <a:effectLst/>
                        </a:rPr>
                        <a:t>Responses</a:t>
                      </a:r>
                      <a:endParaRPr lang="en-US" sz="1600" dirty="0">
                        <a:effectLst/>
                        <a:latin typeface="Calibri"/>
                        <a:ea typeface="Calibri"/>
                        <a:cs typeface="Arial"/>
                      </a:endParaRPr>
                    </a:p>
                  </a:txBody>
                  <a:tcPr marL="68580" marR="68580" marT="0" marB="0"/>
                </a:tc>
                <a:tc hMerge="1">
                  <a:txBody>
                    <a:bodyPr/>
                    <a:lstStyle/>
                    <a:p>
                      <a:endParaRPr lang="en-US"/>
                    </a:p>
                  </a:txBody>
                  <a:tcPr/>
                </a:tc>
                <a:tc>
                  <a:txBody>
                    <a:bodyPr/>
                    <a:lstStyle/>
                    <a:p>
                      <a:pPr algn="ctr">
                        <a:lnSpc>
                          <a:spcPct val="115000"/>
                        </a:lnSpc>
                        <a:spcAft>
                          <a:spcPts val="1000"/>
                        </a:spcAft>
                      </a:pPr>
                      <a:r>
                        <a:rPr lang="en-US" sz="1800" dirty="0">
                          <a:effectLst/>
                        </a:rPr>
                        <a:t>Description</a:t>
                      </a:r>
                      <a:endParaRPr lang="en-US" sz="1600" dirty="0">
                        <a:effectLst/>
                        <a:latin typeface="Calibri"/>
                        <a:ea typeface="Calibri"/>
                        <a:cs typeface="Arial"/>
                      </a:endParaRPr>
                    </a:p>
                  </a:txBody>
                  <a:tcPr marL="68580" marR="68580" marT="0" marB="0"/>
                </a:tc>
              </a:tr>
              <a:tr h="0">
                <a:tc>
                  <a:txBody>
                    <a:bodyPr/>
                    <a:lstStyle/>
                    <a:p>
                      <a:pPr algn="ctr">
                        <a:lnSpc>
                          <a:spcPct val="115000"/>
                        </a:lnSpc>
                        <a:spcAft>
                          <a:spcPts val="1000"/>
                        </a:spcAft>
                      </a:pPr>
                      <a:r>
                        <a:rPr lang="id-ID" sz="1800">
                          <a:effectLst/>
                        </a:rPr>
                        <a:t>1</a:t>
                      </a:r>
                      <a:endParaRPr lang="en-US" sz="1600">
                        <a:effectLst/>
                        <a:latin typeface="Calibri"/>
                        <a:ea typeface="Calibri"/>
                        <a:cs typeface="Arial"/>
                      </a:endParaRPr>
                    </a:p>
                  </a:txBody>
                  <a:tcPr marL="68580" marR="68580" marT="0" marB="0" anchor="ctr"/>
                </a:tc>
                <a:tc>
                  <a:txBody>
                    <a:bodyPr/>
                    <a:lstStyle/>
                    <a:p>
                      <a:pPr algn="just">
                        <a:lnSpc>
                          <a:spcPct val="115000"/>
                        </a:lnSpc>
                        <a:spcAft>
                          <a:spcPts val="1000"/>
                        </a:spcAft>
                      </a:pPr>
                      <a:r>
                        <a:rPr lang="id-ID" sz="1800" dirty="0">
                          <a:effectLst/>
                        </a:rPr>
                        <a:t>Fluid mechanics</a:t>
                      </a:r>
                      <a:endParaRPr lang="en-US" sz="1600" dirty="0">
                        <a:effectLst/>
                      </a:endParaRPr>
                    </a:p>
                    <a:p>
                      <a:pPr algn="just">
                        <a:lnSpc>
                          <a:spcPct val="115000"/>
                        </a:lnSpc>
                        <a:spcAft>
                          <a:spcPts val="1000"/>
                        </a:spcAft>
                      </a:pPr>
                      <a:r>
                        <a:rPr lang="id-ID" sz="1800" dirty="0">
                          <a:effectLst/>
                        </a:rPr>
                        <a:t>a. Static fluid</a:t>
                      </a:r>
                      <a:endParaRPr lang="en-US" sz="1600" dirty="0">
                        <a:effectLst/>
                      </a:endParaRPr>
                    </a:p>
                    <a:p>
                      <a:pPr algn="just">
                        <a:lnSpc>
                          <a:spcPct val="115000"/>
                        </a:lnSpc>
                        <a:spcAft>
                          <a:spcPts val="1000"/>
                        </a:spcAft>
                      </a:pPr>
                      <a:r>
                        <a:rPr lang="id-ID" sz="1800" dirty="0">
                          <a:effectLst/>
                        </a:rPr>
                        <a:t>b. Liquid surface tension</a:t>
                      </a:r>
                      <a:endParaRPr lang="en-US" sz="1600" dirty="0">
                        <a:effectLst/>
                      </a:endParaRPr>
                    </a:p>
                    <a:p>
                      <a:pPr algn="just">
                        <a:lnSpc>
                          <a:spcPct val="115000"/>
                        </a:lnSpc>
                        <a:spcAft>
                          <a:spcPts val="1000"/>
                        </a:spcAft>
                      </a:pPr>
                      <a:r>
                        <a:rPr lang="id-ID" sz="1800" dirty="0">
                          <a:effectLst/>
                        </a:rPr>
                        <a:t>c. Viscosity of the fluid</a:t>
                      </a:r>
                      <a:endParaRPr lang="en-US" sz="1600" dirty="0">
                        <a:effectLst/>
                      </a:endParaRPr>
                    </a:p>
                    <a:p>
                      <a:pPr algn="just">
                        <a:lnSpc>
                          <a:spcPct val="115000"/>
                        </a:lnSpc>
                        <a:spcAft>
                          <a:spcPts val="0"/>
                        </a:spcAft>
                      </a:pPr>
                      <a:r>
                        <a:rPr lang="id-ID" sz="1800" dirty="0">
                          <a:effectLst/>
                        </a:rPr>
                        <a:t>d. Fluid dynamic</a:t>
                      </a:r>
                      <a:endParaRPr lang="en-US" sz="1600" dirty="0">
                        <a:effectLst/>
                        <a:latin typeface="Calibri"/>
                        <a:ea typeface="Calibri"/>
                        <a:cs typeface="Arial"/>
                      </a:endParaRPr>
                    </a:p>
                  </a:txBody>
                  <a:tcPr marL="68580" marR="68580" marT="0" marB="0"/>
                </a:tc>
                <a:tc>
                  <a:txBody>
                    <a:bodyPr/>
                    <a:lstStyle/>
                    <a:p>
                      <a:pPr algn="ctr">
                        <a:lnSpc>
                          <a:spcPct val="115000"/>
                        </a:lnSpc>
                        <a:spcAft>
                          <a:spcPts val="1000"/>
                        </a:spcAft>
                      </a:pPr>
                      <a:r>
                        <a:rPr lang="id-ID" sz="1800">
                          <a:effectLst/>
                        </a:rPr>
                        <a:t>1</a:t>
                      </a:r>
                      <a:endParaRPr lang="en-US" sz="1600">
                        <a:effectLst/>
                        <a:latin typeface="Calibri"/>
                        <a:ea typeface="Calibri"/>
                        <a:cs typeface="Arial"/>
                      </a:endParaRPr>
                    </a:p>
                  </a:txBody>
                  <a:tcPr marL="68580" marR="68580" marT="0" marB="0"/>
                </a:tc>
                <a:tc>
                  <a:txBody>
                    <a:bodyPr/>
                    <a:lstStyle/>
                    <a:p>
                      <a:pPr algn="ctr">
                        <a:lnSpc>
                          <a:spcPct val="115000"/>
                        </a:lnSpc>
                        <a:spcAft>
                          <a:spcPts val="1000"/>
                        </a:spcAft>
                      </a:pPr>
                      <a:r>
                        <a:rPr lang="id-ID" sz="1800">
                          <a:effectLst/>
                        </a:rPr>
                        <a:t>0</a:t>
                      </a:r>
                      <a:endParaRPr lang="en-US" sz="1600">
                        <a:effectLst/>
                        <a:latin typeface="Calibri"/>
                        <a:ea typeface="Calibri"/>
                        <a:cs typeface="Arial"/>
                      </a:endParaRPr>
                    </a:p>
                  </a:txBody>
                  <a:tcPr marL="68580" marR="68580" marT="0" marB="0"/>
                </a:tc>
                <a:tc>
                  <a:txBody>
                    <a:bodyPr/>
                    <a:lstStyle/>
                    <a:p>
                      <a:pPr algn="just">
                        <a:lnSpc>
                          <a:spcPct val="115000"/>
                        </a:lnSpc>
                        <a:spcAft>
                          <a:spcPts val="1000"/>
                        </a:spcAft>
                      </a:pPr>
                      <a:r>
                        <a:rPr lang="en-US" sz="1800">
                          <a:effectLst/>
                        </a:rPr>
                        <a:t>1: understand</a:t>
                      </a:r>
                      <a:endParaRPr lang="en-US" sz="1600">
                        <a:effectLst/>
                      </a:endParaRPr>
                    </a:p>
                    <a:p>
                      <a:pPr algn="just">
                        <a:lnSpc>
                          <a:spcPct val="115000"/>
                        </a:lnSpc>
                        <a:spcAft>
                          <a:spcPts val="1000"/>
                        </a:spcAft>
                      </a:pPr>
                      <a:r>
                        <a:rPr lang="id-ID" sz="1800">
                          <a:effectLst/>
                        </a:rPr>
                        <a:t>0</a:t>
                      </a:r>
                      <a:r>
                        <a:rPr lang="en-US" sz="1800">
                          <a:effectLst/>
                        </a:rPr>
                        <a:t>: do not understand</a:t>
                      </a:r>
                      <a:endParaRPr lang="en-US" sz="1600">
                        <a:effectLst/>
                        <a:latin typeface="Calibri"/>
                        <a:ea typeface="Calibri"/>
                        <a:cs typeface="Arial"/>
                      </a:endParaRPr>
                    </a:p>
                  </a:txBody>
                  <a:tcPr marL="68580" marR="68580" marT="0" marB="0" anchor="ctr"/>
                </a:tc>
              </a:tr>
              <a:tr h="0">
                <a:tc>
                  <a:txBody>
                    <a:bodyPr/>
                    <a:lstStyle/>
                    <a:p>
                      <a:pPr algn="ctr">
                        <a:lnSpc>
                          <a:spcPct val="115000"/>
                        </a:lnSpc>
                        <a:spcAft>
                          <a:spcPts val="1000"/>
                        </a:spcAft>
                      </a:pPr>
                      <a:r>
                        <a:rPr lang="id-ID" sz="1800">
                          <a:effectLst/>
                        </a:rPr>
                        <a:t>2</a:t>
                      </a:r>
                      <a:endParaRPr lang="en-US" sz="1600">
                        <a:effectLst/>
                        <a:latin typeface="Calibri"/>
                        <a:ea typeface="Calibri"/>
                        <a:cs typeface="Arial"/>
                      </a:endParaRPr>
                    </a:p>
                  </a:txBody>
                  <a:tcPr marL="68580" marR="68580" marT="0" marB="0" anchor="ctr"/>
                </a:tc>
                <a:tc>
                  <a:txBody>
                    <a:bodyPr/>
                    <a:lstStyle/>
                    <a:p>
                      <a:pPr algn="just">
                        <a:lnSpc>
                          <a:spcPct val="115000"/>
                        </a:lnSpc>
                        <a:spcAft>
                          <a:spcPts val="1000"/>
                        </a:spcAft>
                      </a:pPr>
                      <a:r>
                        <a:rPr lang="id-ID" sz="1800">
                          <a:effectLst/>
                        </a:rPr>
                        <a:t>Kinetic Theory of Gases</a:t>
                      </a:r>
                      <a:endParaRPr lang="en-US" sz="1600">
                        <a:effectLst/>
                      </a:endParaRPr>
                    </a:p>
                    <a:p>
                      <a:pPr algn="just">
                        <a:lnSpc>
                          <a:spcPct val="115000"/>
                        </a:lnSpc>
                        <a:spcAft>
                          <a:spcPts val="1000"/>
                        </a:spcAft>
                      </a:pPr>
                      <a:r>
                        <a:rPr lang="id-ID" sz="1800">
                          <a:effectLst/>
                        </a:rPr>
                        <a:t>1. Ideal gas equation</a:t>
                      </a:r>
                      <a:endParaRPr lang="en-US" sz="1600">
                        <a:effectLst/>
                      </a:endParaRPr>
                    </a:p>
                    <a:p>
                      <a:pPr algn="just">
                        <a:lnSpc>
                          <a:spcPct val="115000"/>
                        </a:lnSpc>
                        <a:spcAft>
                          <a:spcPts val="0"/>
                        </a:spcAft>
                      </a:pPr>
                      <a:r>
                        <a:rPr lang="id-ID" sz="1800">
                          <a:effectLst/>
                        </a:rPr>
                        <a:t>2. Kinetic theory of gases</a:t>
                      </a:r>
                      <a:endParaRPr lang="en-US" sz="1600">
                        <a:effectLst/>
                      </a:endParaRPr>
                    </a:p>
                    <a:p>
                      <a:pPr marL="457200" algn="just">
                        <a:lnSpc>
                          <a:spcPct val="115000"/>
                        </a:lnSpc>
                        <a:spcAft>
                          <a:spcPts val="0"/>
                        </a:spcAft>
                      </a:pPr>
                      <a:r>
                        <a:rPr lang="id-ID" sz="1800">
                          <a:effectLst/>
                        </a:rPr>
                        <a:t> </a:t>
                      </a:r>
                      <a:endParaRPr lang="en-US" sz="1600">
                        <a:effectLst/>
                      </a:endParaRPr>
                    </a:p>
                    <a:p>
                      <a:pPr algn="just">
                        <a:lnSpc>
                          <a:spcPct val="115000"/>
                        </a:lnSpc>
                        <a:spcAft>
                          <a:spcPts val="1000"/>
                        </a:spcAft>
                      </a:pPr>
                      <a:r>
                        <a:rPr lang="id-ID" sz="1800">
                          <a:effectLst/>
                        </a:rPr>
                        <a:t> </a:t>
                      </a:r>
                      <a:endParaRPr lang="en-US" sz="1600">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a:effectLst/>
                        <a:latin typeface="Calibri"/>
                        <a:ea typeface="Calibri"/>
                        <a:cs typeface="Arial"/>
                      </a:endParaRPr>
                    </a:p>
                  </a:txBody>
                  <a:tcPr marL="68580" marR="68580" marT="0" marB="0"/>
                </a:tc>
                <a:tc>
                  <a:txBody>
                    <a:bodyPr/>
                    <a:lstStyle/>
                    <a:p>
                      <a:pPr algn="just">
                        <a:lnSpc>
                          <a:spcPct val="115000"/>
                        </a:lnSpc>
                        <a:spcAft>
                          <a:spcPts val="1000"/>
                        </a:spcAft>
                      </a:pPr>
                      <a:r>
                        <a:rPr lang="id-ID" sz="1800" dirty="0">
                          <a:effectLst/>
                        </a:rPr>
                        <a:t> </a:t>
                      </a:r>
                      <a:endParaRPr lang="en-US" sz="1600" dirty="0">
                        <a:effectLst/>
                        <a:latin typeface="Calibri"/>
                        <a:ea typeface="Calibri"/>
                        <a:cs typeface="Arial"/>
                      </a:endParaRPr>
                    </a:p>
                  </a:txBody>
                  <a:tcPr marL="68580" marR="68580" marT="0" marB="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200" dirty="0" smtClean="0"/>
              <a:t>BAB V</a:t>
            </a:r>
            <a:br>
              <a:rPr lang="en-US" sz="3200" dirty="0" smtClean="0"/>
            </a:br>
            <a:r>
              <a:rPr lang="en-US" sz="3200" b="1" dirty="0" smtClean="0"/>
              <a:t> </a:t>
            </a:r>
            <a:r>
              <a:rPr lang="en-GB" sz="3200" b="1" dirty="0" smtClean="0"/>
              <a:t>TUJUAN  PEMBELAJARAN  KOGNITIF</a:t>
            </a:r>
            <a:r>
              <a:rPr lang="en-US" sz="3200" dirty="0" smtClean="0"/>
              <a:t/>
            </a:r>
            <a:br>
              <a:rPr lang="en-US" sz="3200" dirty="0" smtClean="0"/>
            </a:br>
            <a:r>
              <a:rPr lang="en-GB" sz="3200" dirty="0" smtClean="0"/>
              <a:t> </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85000" lnSpcReduction="20000"/>
          </a:bodyPr>
          <a:lstStyle/>
          <a:p>
            <a:pPr algn="just"/>
            <a:r>
              <a:rPr lang="en-GB" dirty="0" err="1" smtClean="0"/>
              <a:t>Taksonomi</a:t>
            </a:r>
            <a:r>
              <a:rPr lang="en-GB" dirty="0" smtClean="0"/>
              <a:t> </a:t>
            </a:r>
            <a:r>
              <a:rPr lang="en-GB" dirty="0" err="1" smtClean="0"/>
              <a:t>adalah</a:t>
            </a:r>
            <a:r>
              <a:rPr lang="en-GB" dirty="0" smtClean="0"/>
              <a:t> </a:t>
            </a:r>
            <a:r>
              <a:rPr lang="en-GB" dirty="0" err="1" smtClean="0"/>
              <a:t>usaha</a:t>
            </a:r>
            <a:r>
              <a:rPr lang="en-GB" dirty="0" smtClean="0"/>
              <a:t> </a:t>
            </a:r>
            <a:r>
              <a:rPr lang="en-GB" dirty="0" err="1" smtClean="0"/>
              <a:t>pengelompokan</a:t>
            </a:r>
            <a:r>
              <a:rPr lang="en-GB" dirty="0" smtClean="0"/>
              <a:t> </a:t>
            </a:r>
            <a:r>
              <a:rPr lang="en-GB" dirty="0" err="1" smtClean="0"/>
              <a:t>sesuatu</a:t>
            </a:r>
            <a:r>
              <a:rPr lang="en-GB" dirty="0" smtClean="0"/>
              <a:t> yang </a:t>
            </a:r>
            <a:r>
              <a:rPr lang="en-GB" dirty="0" err="1" smtClean="0"/>
              <a:t>disusun</a:t>
            </a:r>
            <a:r>
              <a:rPr lang="en-GB" dirty="0" smtClean="0"/>
              <a:t> </a:t>
            </a:r>
            <a:r>
              <a:rPr lang="en-GB" dirty="0" err="1" smtClean="0"/>
              <a:t>dan</a:t>
            </a:r>
            <a:r>
              <a:rPr lang="en-GB" dirty="0" smtClean="0"/>
              <a:t> </a:t>
            </a:r>
            <a:r>
              <a:rPr lang="en-GB" dirty="0" err="1" smtClean="0"/>
              <a:t>dianut</a:t>
            </a:r>
            <a:r>
              <a:rPr lang="en-GB" dirty="0" smtClean="0"/>
              <a:t> </a:t>
            </a:r>
            <a:r>
              <a:rPr lang="en-GB" dirty="0" err="1" smtClean="0"/>
              <a:t>berdasarkan</a:t>
            </a:r>
            <a:r>
              <a:rPr lang="en-GB" dirty="0" smtClean="0"/>
              <a:t> </a:t>
            </a:r>
            <a:r>
              <a:rPr lang="en-GB" dirty="0" err="1" smtClean="0"/>
              <a:t>ciri-ciri</a:t>
            </a:r>
            <a:r>
              <a:rPr lang="en-GB" dirty="0" smtClean="0"/>
              <a:t> </a:t>
            </a:r>
            <a:r>
              <a:rPr lang="en-GB" dirty="0" err="1" smtClean="0"/>
              <a:t>tertentu</a:t>
            </a:r>
            <a:r>
              <a:rPr lang="en-GB" dirty="0" smtClean="0"/>
              <a:t>. </a:t>
            </a:r>
            <a:r>
              <a:rPr lang="en-GB" dirty="0" err="1" smtClean="0"/>
              <a:t>Taksonomi</a:t>
            </a:r>
            <a:r>
              <a:rPr lang="en-GB" dirty="0" smtClean="0"/>
              <a:t> </a:t>
            </a:r>
            <a:r>
              <a:rPr lang="en-GB" dirty="0" err="1" smtClean="0"/>
              <a:t>dalam</a:t>
            </a:r>
            <a:r>
              <a:rPr lang="en-GB" dirty="0" smtClean="0"/>
              <a:t> </a:t>
            </a:r>
            <a:r>
              <a:rPr lang="en-GB" dirty="0" err="1" smtClean="0"/>
              <a:t>bidang</a:t>
            </a:r>
            <a:r>
              <a:rPr lang="en-GB" dirty="0" smtClean="0"/>
              <a:t> </a:t>
            </a:r>
            <a:r>
              <a:rPr lang="en-GB" dirty="0" err="1" smtClean="0"/>
              <a:t>pendidikan</a:t>
            </a:r>
            <a:r>
              <a:rPr lang="en-GB" dirty="0" smtClean="0"/>
              <a:t> </a:t>
            </a:r>
            <a:r>
              <a:rPr lang="en-GB" dirty="0" err="1" smtClean="0"/>
              <a:t>terkenal</a:t>
            </a:r>
            <a:r>
              <a:rPr lang="en-GB" dirty="0" smtClean="0"/>
              <a:t> </a:t>
            </a:r>
            <a:r>
              <a:rPr lang="en-GB" dirty="0" err="1" smtClean="0"/>
              <a:t>dengan</a:t>
            </a:r>
            <a:r>
              <a:rPr lang="en-GB" dirty="0" smtClean="0"/>
              <a:t> </a:t>
            </a:r>
            <a:r>
              <a:rPr lang="en-GB" dirty="0" err="1" smtClean="0"/>
              <a:t>taksonomi</a:t>
            </a:r>
            <a:r>
              <a:rPr lang="en-GB" dirty="0" smtClean="0"/>
              <a:t> </a:t>
            </a:r>
            <a:r>
              <a:rPr lang="en-GB" dirty="0" err="1" smtClean="0"/>
              <a:t>tujuan</a:t>
            </a:r>
            <a:r>
              <a:rPr lang="en-GB" dirty="0" smtClean="0"/>
              <a:t> </a:t>
            </a:r>
            <a:r>
              <a:rPr lang="en-GB" dirty="0" err="1" smtClean="0"/>
              <a:t>pembelajaran</a:t>
            </a:r>
            <a:r>
              <a:rPr lang="en-GB" dirty="0" smtClean="0"/>
              <a:t>. </a:t>
            </a:r>
            <a:r>
              <a:rPr lang="en-GB" dirty="0" err="1" smtClean="0"/>
              <a:t>Dasar</a:t>
            </a:r>
            <a:r>
              <a:rPr lang="en-GB" dirty="0" smtClean="0"/>
              <a:t> </a:t>
            </a:r>
            <a:r>
              <a:rPr lang="en-GB" dirty="0" err="1" smtClean="0"/>
              <a:t>diperlukan</a:t>
            </a:r>
            <a:r>
              <a:rPr lang="en-GB" dirty="0" smtClean="0"/>
              <a:t> </a:t>
            </a:r>
            <a:r>
              <a:rPr lang="en-GB" dirty="0" err="1" smtClean="0"/>
              <a:t>taksonomi</a:t>
            </a:r>
            <a:r>
              <a:rPr lang="en-GB" dirty="0" smtClean="0"/>
              <a:t> </a:t>
            </a:r>
            <a:r>
              <a:rPr lang="en-GB" dirty="0" err="1" smtClean="0"/>
              <a:t>tujuan</a:t>
            </a:r>
            <a:r>
              <a:rPr lang="en-GB" dirty="0" smtClean="0"/>
              <a:t> </a:t>
            </a:r>
            <a:r>
              <a:rPr lang="en-GB" dirty="0" err="1" smtClean="0"/>
              <a:t>pembelajaran</a:t>
            </a:r>
            <a:r>
              <a:rPr lang="en-GB" dirty="0" smtClean="0"/>
              <a:t> </a:t>
            </a:r>
            <a:r>
              <a:rPr lang="en-GB" dirty="0" err="1" smtClean="0"/>
              <a:t>adalah</a:t>
            </a:r>
            <a:r>
              <a:rPr lang="en-GB" dirty="0" smtClean="0"/>
              <a:t> :</a:t>
            </a:r>
            <a:endParaRPr lang="en-US" dirty="0" smtClean="0"/>
          </a:p>
          <a:p>
            <a:pPr lvl="0" algn="just">
              <a:buNone/>
            </a:pPr>
            <a:r>
              <a:rPr lang="en-GB" dirty="0" smtClean="0"/>
              <a:t>1. </a:t>
            </a:r>
            <a:r>
              <a:rPr lang="en-GB" dirty="0" err="1" smtClean="0"/>
              <a:t>Perlu</a:t>
            </a:r>
            <a:r>
              <a:rPr lang="en-GB" dirty="0" smtClean="0"/>
              <a:t> </a:t>
            </a:r>
            <a:r>
              <a:rPr lang="en-GB" dirty="0" err="1" smtClean="0"/>
              <a:t>adanya</a:t>
            </a:r>
            <a:r>
              <a:rPr lang="en-GB" dirty="0" smtClean="0"/>
              <a:t> </a:t>
            </a:r>
            <a:r>
              <a:rPr lang="en-GB" dirty="0" err="1" smtClean="0"/>
              <a:t>penjelasan</a:t>
            </a:r>
            <a:r>
              <a:rPr lang="en-GB" dirty="0" smtClean="0"/>
              <a:t> </a:t>
            </a:r>
            <a:r>
              <a:rPr lang="en-GB" dirty="0" err="1" smtClean="0"/>
              <a:t>terminologi</a:t>
            </a:r>
            <a:r>
              <a:rPr lang="en-GB" dirty="0" smtClean="0"/>
              <a:t> </a:t>
            </a:r>
            <a:r>
              <a:rPr lang="en-GB" dirty="0" err="1" smtClean="0"/>
              <a:t>tujuan</a:t>
            </a:r>
            <a:r>
              <a:rPr lang="en-GB" dirty="0" smtClean="0"/>
              <a:t> yang </a:t>
            </a:r>
            <a:r>
              <a:rPr lang="en-GB" dirty="0" err="1" smtClean="0"/>
              <a:t>digunakan</a:t>
            </a:r>
            <a:r>
              <a:rPr lang="en-GB" dirty="0" smtClean="0"/>
              <a:t> </a:t>
            </a:r>
            <a:r>
              <a:rPr lang="en-GB" dirty="0" err="1" smtClean="0"/>
              <a:t>dalam</a:t>
            </a:r>
            <a:r>
              <a:rPr lang="en-GB" dirty="0" smtClean="0"/>
              <a:t> </a:t>
            </a:r>
            <a:r>
              <a:rPr lang="en-GB" dirty="0" err="1" smtClean="0"/>
              <a:t>tujuan</a:t>
            </a:r>
            <a:r>
              <a:rPr lang="en-GB" dirty="0" smtClean="0"/>
              <a:t> </a:t>
            </a:r>
            <a:r>
              <a:rPr lang="en-GB" dirty="0" err="1" smtClean="0"/>
              <a:t>pembelajaran</a:t>
            </a:r>
            <a:r>
              <a:rPr lang="en-GB" dirty="0" smtClean="0"/>
              <a:t> </a:t>
            </a:r>
            <a:r>
              <a:rPr lang="en-GB" dirty="0" err="1" smtClean="0"/>
              <a:t>sebab</a:t>
            </a:r>
            <a:r>
              <a:rPr lang="en-GB" dirty="0" smtClean="0"/>
              <a:t> </a:t>
            </a:r>
            <a:r>
              <a:rPr lang="en-GB" dirty="0" err="1" smtClean="0"/>
              <a:t>tujuan</a:t>
            </a:r>
            <a:r>
              <a:rPr lang="en-GB" dirty="0" smtClean="0"/>
              <a:t> </a:t>
            </a:r>
            <a:r>
              <a:rPr lang="en-GB" dirty="0" err="1" smtClean="0"/>
              <a:t>ini</a:t>
            </a:r>
            <a:r>
              <a:rPr lang="en-GB" dirty="0" smtClean="0"/>
              <a:t> </a:t>
            </a:r>
            <a:r>
              <a:rPr lang="en-GB" dirty="0" err="1" smtClean="0"/>
              <a:t>berfungsi</a:t>
            </a:r>
            <a:r>
              <a:rPr lang="en-GB" dirty="0" smtClean="0"/>
              <a:t> </a:t>
            </a:r>
            <a:r>
              <a:rPr lang="en-GB" dirty="0" err="1" smtClean="0"/>
              <a:t>untuk</a:t>
            </a:r>
            <a:r>
              <a:rPr lang="en-GB" dirty="0" smtClean="0"/>
              <a:t> </a:t>
            </a:r>
            <a:r>
              <a:rPr lang="en-GB" dirty="0" err="1" smtClean="0"/>
              <a:t>memberikan</a:t>
            </a:r>
            <a:r>
              <a:rPr lang="en-GB" dirty="0" smtClean="0"/>
              <a:t> </a:t>
            </a:r>
            <a:r>
              <a:rPr lang="en-GB" dirty="0" err="1" smtClean="0"/>
              <a:t>arah</a:t>
            </a:r>
            <a:r>
              <a:rPr lang="en-GB" dirty="0" smtClean="0"/>
              <a:t> </a:t>
            </a:r>
            <a:r>
              <a:rPr lang="en-GB" dirty="0" err="1" smtClean="0"/>
              <a:t>kepada</a:t>
            </a:r>
            <a:r>
              <a:rPr lang="en-GB" dirty="0" smtClean="0"/>
              <a:t> </a:t>
            </a:r>
            <a:r>
              <a:rPr lang="en-GB" dirty="0" err="1" smtClean="0"/>
              <a:t>proses</a:t>
            </a:r>
            <a:r>
              <a:rPr lang="en-GB" dirty="0" smtClean="0"/>
              <a:t> </a:t>
            </a:r>
            <a:r>
              <a:rPr lang="en-GB" dirty="0" err="1" smtClean="0"/>
              <a:t>belajar</a:t>
            </a:r>
            <a:r>
              <a:rPr lang="en-GB" dirty="0" smtClean="0"/>
              <a:t> </a:t>
            </a:r>
            <a:r>
              <a:rPr lang="en-GB" dirty="0" err="1" smtClean="0"/>
              <a:t>dan</a:t>
            </a:r>
            <a:r>
              <a:rPr lang="en-GB" dirty="0" smtClean="0"/>
              <a:t> </a:t>
            </a:r>
            <a:r>
              <a:rPr lang="en-GB" dirty="0" err="1" smtClean="0"/>
              <a:t>menentukan</a:t>
            </a:r>
            <a:r>
              <a:rPr lang="en-GB" dirty="0" smtClean="0"/>
              <a:t> </a:t>
            </a:r>
            <a:r>
              <a:rPr lang="en-GB" dirty="0" err="1" smtClean="0"/>
              <a:t>prilaku</a:t>
            </a:r>
            <a:r>
              <a:rPr lang="en-GB" dirty="0" smtClean="0"/>
              <a:t> yang </a:t>
            </a:r>
            <a:r>
              <a:rPr lang="en-GB" dirty="0" err="1" smtClean="0"/>
              <a:t>dianggap</a:t>
            </a:r>
            <a:r>
              <a:rPr lang="en-GB" dirty="0" smtClean="0"/>
              <a:t> </a:t>
            </a:r>
            <a:r>
              <a:rPr lang="en-GB" dirty="0" err="1" smtClean="0"/>
              <a:t>sebagai</a:t>
            </a:r>
            <a:r>
              <a:rPr lang="en-GB" dirty="0" smtClean="0"/>
              <a:t>  </a:t>
            </a:r>
            <a:r>
              <a:rPr lang="en-GB" dirty="0" err="1" smtClean="0"/>
              <a:t>bukti</a:t>
            </a:r>
            <a:r>
              <a:rPr lang="en-GB" dirty="0" smtClean="0"/>
              <a:t> </a:t>
            </a:r>
            <a:r>
              <a:rPr lang="en-GB" dirty="0" err="1" smtClean="0"/>
              <a:t>hasil</a:t>
            </a:r>
            <a:r>
              <a:rPr lang="en-GB" dirty="0" smtClean="0"/>
              <a:t> </a:t>
            </a:r>
            <a:r>
              <a:rPr lang="en-GB" dirty="0" err="1" smtClean="0"/>
              <a:t>belajar</a:t>
            </a:r>
            <a:r>
              <a:rPr lang="en-GB" dirty="0" smtClean="0"/>
              <a:t>.</a:t>
            </a:r>
            <a:endParaRPr lang="en-US" dirty="0" smtClean="0"/>
          </a:p>
          <a:p>
            <a:pPr algn="just">
              <a:buNone/>
            </a:pPr>
            <a:r>
              <a:rPr lang="en-GB" dirty="0" smtClean="0"/>
              <a:t>2. </a:t>
            </a:r>
            <a:r>
              <a:rPr lang="en-GB" dirty="0" err="1" smtClean="0"/>
              <a:t>Sebagai</a:t>
            </a:r>
            <a:r>
              <a:rPr lang="en-GB" dirty="0" smtClean="0"/>
              <a:t> </a:t>
            </a:r>
            <a:r>
              <a:rPr lang="en-GB" dirty="0" err="1" smtClean="0"/>
              <a:t>alat</a:t>
            </a:r>
            <a:r>
              <a:rPr lang="en-GB" dirty="0" smtClean="0"/>
              <a:t> yang </a:t>
            </a:r>
            <a:r>
              <a:rPr lang="en-GB" dirty="0" err="1" smtClean="0"/>
              <a:t>dapat</a:t>
            </a:r>
            <a:r>
              <a:rPr lang="en-GB" dirty="0" smtClean="0"/>
              <a:t> </a:t>
            </a:r>
            <a:r>
              <a:rPr lang="en-GB" dirty="0" err="1" smtClean="0"/>
              <a:t>membantu</a:t>
            </a:r>
            <a:r>
              <a:rPr lang="en-GB" dirty="0" smtClean="0"/>
              <a:t> guru </a:t>
            </a:r>
            <a:r>
              <a:rPr lang="en-GB" dirty="0" err="1" smtClean="0"/>
              <a:t>dalam</a:t>
            </a:r>
            <a:r>
              <a:rPr lang="en-GB" dirty="0" smtClean="0"/>
              <a:t> </a:t>
            </a:r>
            <a:r>
              <a:rPr lang="en-GB" dirty="0" err="1" smtClean="0"/>
              <a:t>mendeskripsikan</a:t>
            </a:r>
            <a:r>
              <a:rPr lang="en-GB" dirty="0" smtClean="0"/>
              <a:t> </a:t>
            </a:r>
            <a:r>
              <a:rPr lang="en-GB" dirty="0" err="1" smtClean="0"/>
              <a:t>dan</a:t>
            </a:r>
            <a:r>
              <a:rPr lang="en-GB" dirty="0" smtClean="0"/>
              <a:t> </a:t>
            </a:r>
            <a:r>
              <a:rPr lang="en-GB" dirty="0" err="1" smtClean="0"/>
              <a:t>menyusun</a:t>
            </a:r>
            <a:r>
              <a:rPr lang="en-GB" dirty="0" smtClean="0"/>
              <a:t> </a:t>
            </a:r>
            <a:r>
              <a:rPr lang="en-GB" dirty="0" err="1" smtClean="0"/>
              <a:t>tes</a:t>
            </a:r>
            <a:r>
              <a:rPr lang="en-GB" dirty="0" smtClean="0"/>
              <a:t>, </a:t>
            </a:r>
            <a:r>
              <a:rPr lang="en-GB" dirty="0" err="1" smtClean="0"/>
              <a:t>teknik</a:t>
            </a:r>
            <a:r>
              <a:rPr lang="en-GB" dirty="0" smtClean="0"/>
              <a:t> </a:t>
            </a:r>
            <a:r>
              <a:rPr lang="en-GB" dirty="0" err="1" smtClean="0"/>
              <a:t>penilaian</a:t>
            </a:r>
            <a:r>
              <a:rPr lang="en-GB" dirty="0" smtClean="0"/>
              <a: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Pembagian</a:t>
            </a:r>
            <a:r>
              <a:rPr lang="en-US" dirty="0" smtClean="0"/>
              <a:t> </a:t>
            </a:r>
            <a:r>
              <a:rPr lang="en-US" dirty="0" err="1" smtClean="0"/>
              <a:t>Ranah</a:t>
            </a:r>
            <a:r>
              <a:rPr lang="en-US" dirty="0" smtClean="0"/>
              <a:t> </a:t>
            </a:r>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p:txBody>
          <a:bodyPr>
            <a:normAutofit fontScale="92500" lnSpcReduction="10000"/>
          </a:bodyPr>
          <a:lstStyle/>
          <a:p>
            <a:pPr lvl="1" algn="just">
              <a:buNone/>
            </a:pPr>
            <a:r>
              <a:rPr lang="en-GB" dirty="0" smtClean="0"/>
              <a:t>1. </a:t>
            </a:r>
            <a:r>
              <a:rPr lang="en-GB" dirty="0" err="1" smtClean="0"/>
              <a:t>Tujuan</a:t>
            </a:r>
            <a:r>
              <a:rPr lang="en-GB" dirty="0" smtClean="0"/>
              <a:t> </a:t>
            </a:r>
            <a:r>
              <a:rPr lang="en-GB" dirty="0" err="1" smtClean="0"/>
              <a:t>Kognitif</a:t>
            </a:r>
            <a:r>
              <a:rPr lang="en-GB" dirty="0" smtClean="0"/>
              <a:t> </a:t>
            </a:r>
            <a:r>
              <a:rPr lang="en-GB" dirty="0" err="1" smtClean="0"/>
              <a:t>berorientasi</a:t>
            </a:r>
            <a:r>
              <a:rPr lang="en-GB" dirty="0" smtClean="0"/>
              <a:t> </a:t>
            </a:r>
            <a:r>
              <a:rPr lang="en-GB" dirty="0" err="1" smtClean="0"/>
              <a:t>kepada</a:t>
            </a:r>
            <a:r>
              <a:rPr lang="en-GB" dirty="0" smtClean="0"/>
              <a:t> </a:t>
            </a:r>
            <a:r>
              <a:rPr lang="en-GB" dirty="0" err="1" smtClean="0"/>
              <a:t>kemampuan</a:t>
            </a:r>
            <a:r>
              <a:rPr lang="en-GB" dirty="0" smtClean="0"/>
              <a:t> </a:t>
            </a:r>
            <a:r>
              <a:rPr lang="en-GB" dirty="0" err="1" smtClean="0"/>
              <a:t>berfikir</a:t>
            </a:r>
            <a:r>
              <a:rPr lang="en-GB" dirty="0" smtClean="0"/>
              <a:t> </a:t>
            </a:r>
            <a:r>
              <a:rPr lang="en-GB" dirty="0" err="1" smtClean="0"/>
              <a:t>mencakup</a:t>
            </a:r>
            <a:r>
              <a:rPr lang="en-GB" dirty="0" smtClean="0"/>
              <a:t> </a:t>
            </a:r>
            <a:r>
              <a:rPr lang="en-GB" dirty="0" err="1" smtClean="0"/>
              <a:t>kemampuan</a:t>
            </a:r>
            <a:r>
              <a:rPr lang="en-GB" dirty="0" smtClean="0"/>
              <a:t> </a:t>
            </a:r>
            <a:r>
              <a:rPr lang="en-GB" dirty="0" err="1" smtClean="0"/>
              <a:t>intelektual</a:t>
            </a:r>
            <a:r>
              <a:rPr lang="en-GB" dirty="0" smtClean="0"/>
              <a:t> yang </a:t>
            </a:r>
            <a:r>
              <a:rPr lang="en-GB" dirty="0" err="1" smtClean="0"/>
              <a:t>lebih</a:t>
            </a:r>
            <a:r>
              <a:rPr lang="en-GB" dirty="0" smtClean="0"/>
              <a:t> </a:t>
            </a:r>
            <a:r>
              <a:rPr lang="en-GB" dirty="0" err="1" smtClean="0"/>
              <a:t>sederhana</a:t>
            </a:r>
            <a:r>
              <a:rPr lang="en-GB" dirty="0" smtClean="0"/>
              <a:t> </a:t>
            </a:r>
            <a:r>
              <a:rPr lang="en-GB" dirty="0" err="1" smtClean="0"/>
              <a:t>sampai</a:t>
            </a:r>
            <a:r>
              <a:rPr lang="en-GB" dirty="0" smtClean="0"/>
              <a:t> </a:t>
            </a:r>
            <a:r>
              <a:rPr lang="en-GB" dirty="0" err="1" smtClean="0"/>
              <a:t>dengan</a:t>
            </a:r>
            <a:r>
              <a:rPr lang="en-GB" dirty="0" smtClean="0"/>
              <a:t> </a:t>
            </a:r>
            <a:r>
              <a:rPr lang="en-GB" dirty="0" err="1" smtClean="0"/>
              <a:t>kemampuan</a:t>
            </a:r>
            <a:r>
              <a:rPr lang="en-GB" dirty="0" smtClean="0"/>
              <a:t> </a:t>
            </a:r>
            <a:r>
              <a:rPr lang="en-GB" dirty="0" err="1" smtClean="0"/>
              <a:t>untuk</a:t>
            </a:r>
            <a:r>
              <a:rPr lang="en-GB" dirty="0" smtClean="0"/>
              <a:t> </a:t>
            </a:r>
            <a:r>
              <a:rPr lang="en-GB" dirty="0" err="1" smtClean="0"/>
              <a:t>memecahkan</a:t>
            </a:r>
            <a:r>
              <a:rPr lang="en-GB" dirty="0" smtClean="0"/>
              <a:t> </a:t>
            </a:r>
            <a:r>
              <a:rPr lang="en-GB" dirty="0" err="1" smtClean="0"/>
              <a:t>suatu</a:t>
            </a:r>
            <a:r>
              <a:rPr lang="en-GB" dirty="0" smtClean="0"/>
              <a:t> </a:t>
            </a:r>
            <a:r>
              <a:rPr lang="en-GB" dirty="0" err="1" smtClean="0"/>
              <a:t>masalah</a:t>
            </a:r>
            <a:r>
              <a:rPr lang="en-GB" dirty="0" smtClean="0"/>
              <a:t> </a:t>
            </a:r>
            <a:r>
              <a:rPr lang="en-GB" i="1" dirty="0" smtClean="0"/>
              <a:t>(problem solving)</a:t>
            </a:r>
            <a:r>
              <a:rPr lang="en-GB" dirty="0" smtClean="0"/>
              <a:t>.</a:t>
            </a:r>
            <a:endParaRPr lang="en-US" dirty="0" smtClean="0"/>
          </a:p>
          <a:p>
            <a:pPr lvl="1" algn="just">
              <a:buNone/>
            </a:pPr>
            <a:r>
              <a:rPr lang="en-GB" dirty="0" smtClean="0"/>
              <a:t>2. </a:t>
            </a:r>
            <a:r>
              <a:rPr lang="en-GB" dirty="0" err="1" smtClean="0"/>
              <a:t>Tujuan</a:t>
            </a:r>
            <a:r>
              <a:rPr lang="en-GB" dirty="0" smtClean="0"/>
              <a:t> </a:t>
            </a:r>
            <a:r>
              <a:rPr lang="en-GB" dirty="0" err="1" smtClean="0"/>
              <a:t>Afektif</a:t>
            </a:r>
            <a:r>
              <a:rPr lang="en-GB" dirty="0" smtClean="0"/>
              <a:t> yang </a:t>
            </a:r>
            <a:r>
              <a:rPr lang="en-GB" dirty="0" err="1" smtClean="0"/>
              <a:t>berhubungan</a:t>
            </a:r>
            <a:r>
              <a:rPr lang="en-GB" dirty="0" smtClean="0"/>
              <a:t> </a:t>
            </a:r>
            <a:r>
              <a:rPr lang="en-GB" dirty="0" err="1" smtClean="0"/>
              <a:t>dengan</a:t>
            </a:r>
            <a:r>
              <a:rPr lang="en-GB" dirty="0" smtClean="0"/>
              <a:t> </a:t>
            </a:r>
            <a:r>
              <a:rPr lang="en-GB" dirty="0" err="1" smtClean="0"/>
              <a:t>perasaan</a:t>
            </a:r>
            <a:r>
              <a:rPr lang="en-GB" dirty="0" smtClean="0"/>
              <a:t>, </a:t>
            </a:r>
            <a:r>
              <a:rPr lang="en-GB" dirty="0" err="1" smtClean="0"/>
              <a:t>emosi</a:t>
            </a:r>
            <a:r>
              <a:rPr lang="en-GB" dirty="0" smtClean="0"/>
              <a:t>, system </a:t>
            </a:r>
            <a:r>
              <a:rPr lang="en-GB" dirty="0" err="1" smtClean="0"/>
              <a:t>nilai</a:t>
            </a:r>
            <a:r>
              <a:rPr lang="en-GB" dirty="0" smtClean="0"/>
              <a:t> </a:t>
            </a:r>
            <a:r>
              <a:rPr lang="en-GB" dirty="0" err="1" smtClean="0"/>
              <a:t>dan</a:t>
            </a:r>
            <a:r>
              <a:rPr lang="en-GB" dirty="0" smtClean="0"/>
              <a:t> </a:t>
            </a:r>
            <a:r>
              <a:rPr lang="en-GB" dirty="0" err="1" smtClean="0"/>
              <a:t>sikap</a:t>
            </a:r>
            <a:r>
              <a:rPr lang="en-GB" dirty="0" smtClean="0"/>
              <a:t> </a:t>
            </a:r>
            <a:r>
              <a:rPr lang="en-GB" dirty="0" err="1" smtClean="0"/>
              <a:t>hati</a:t>
            </a:r>
            <a:r>
              <a:rPr lang="en-GB" dirty="0" smtClean="0"/>
              <a:t> yang </a:t>
            </a:r>
            <a:r>
              <a:rPr lang="en-GB" dirty="0" err="1" smtClean="0"/>
              <a:t>menunjukkan</a:t>
            </a:r>
            <a:r>
              <a:rPr lang="en-GB" dirty="0" smtClean="0"/>
              <a:t> </a:t>
            </a:r>
            <a:r>
              <a:rPr lang="en-GB" dirty="0" err="1" smtClean="0"/>
              <a:t>penerimaan</a:t>
            </a:r>
            <a:r>
              <a:rPr lang="en-GB" dirty="0" smtClean="0"/>
              <a:t> </a:t>
            </a:r>
            <a:r>
              <a:rPr lang="en-GB" dirty="0" err="1" smtClean="0"/>
              <a:t>atau</a:t>
            </a:r>
            <a:r>
              <a:rPr lang="en-GB" dirty="0" smtClean="0"/>
              <a:t> </a:t>
            </a:r>
            <a:r>
              <a:rPr lang="en-GB" dirty="0" err="1" smtClean="0"/>
              <a:t>penolakan</a:t>
            </a:r>
            <a:r>
              <a:rPr lang="en-GB" dirty="0" smtClean="0"/>
              <a:t> </a:t>
            </a:r>
            <a:r>
              <a:rPr lang="en-GB" dirty="0" err="1" smtClean="0"/>
              <a:t>terhadap</a:t>
            </a:r>
            <a:r>
              <a:rPr lang="en-GB" dirty="0" smtClean="0"/>
              <a:t> </a:t>
            </a:r>
            <a:r>
              <a:rPr lang="en-GB" dirty="0" err="1" smtClean="0"/>
              <a:t>sesuatu</a:t>
            </a:r>
            <a:r>
              <a:rPr lang="en-GB" dirty="0" smtClean="0"/>
              <a:t>.</a:t>
            </a:r>
            <a:endParaRPr lang="en-US" dirty="0" smtClean="0"/>
          </a:p>
          <a:p>
            <a:pPr lvl="1" algn="just">
              <a:buNone/>
            </a:pPr>
            <a:r>
              <a:rPr lang="en-GB" dirty="0" smtClean="0"/>
              <a:t>3. </a:t>
            </a:r>
            <a:r>
              <a:rPr lang="en-GB" dirty="0" err="1" smtClean="0"/>
              <a:t>Tujuan</a:t>
            </a:r>
            <a:r>
              <a:rPr lang="en-GB" dirty="0" smtClean="0"/>
              <a:t> </a:t>
            </a:r>
            <a:r>
              <a:rPr lang="en-GB" dirty="0" err="1" smtClean="0"/>
              <a:t>psikomotor</a:t>
            </a:r>
            <a:r>
              <a:rPr lang="en-GB" dirty="0" smtClean="0"/>
              <a:t> </a:t>
            </a:r>
            <a:r>
              <a:rPr lang="en-GB" dirty="0" err="1" smtClean="0"/>
              <a:t>berorientasi</a:t>
            </a:r>
            <a:r>
              <a:rPr lang="en-GB" dirty="0" smtClean="0"/>
              <a:t> </a:t>
            </a:r>
            <a:r>
              <a:rPr lang="en-GB" dirty="0" err="1" smtClean="0"/>
              <a:t>kepada</a:t>
            </a:r>
            <a:r>
              <a:rPr lang="en-GB" dirty="0" smtClean="0"/>
              <a:t> </a:t>
            </a:r>
            <a:r>
              <a:rPr lang="en-GB" dirty="0" err="1" smtClean="0"/>
              <a:t>keterampilan</a:t>
            </a:r>
            <a:r>
              <a:rPr lang="en-GB" dirty="0" smtClean="0"/>
              <a:t> </a:t>
            </a:r>
            <a:r>
              <a:rPr lang="en-GB" dirty="0" err="1" smtClean="0"/>
              <a:t>motorik</a:t>
            </a:r>
            <a:r>
              <a:rPr lang="en-GB" dirty="0" smtClean="0"/>
              <a:t> yang </a:t>
            </a:r>
            <a:r>
              <a:rPr lang="en-GB" dirty="0" err="1" smtClean="0"/>
              <a:t>berhubungan</a:t>
            </a:r>
            <a:r>
              <a:rPr lang="en-GB" dirty="0" smtClean="0"/>
              <a:t> </a:t>
            </a:r>
            <a:r>
              <a:rPr lang="en-GB" dirty="0" err="1" smtClean="0"/>
              <a:t>dengan</a:t>
            </a:r>
            <a:r>
              <a:rPr lang="en-GB" dirty="0" smtClean="0"/>
              <a:t> </a:t>
            </a:r>
            <a:r>
              <a:rPr lang="en-GB" dirty="0" err="1" smtClean="0"/>
              <a:t>anggota</a:t>
            </a:r>
            <a:r>
              <a:rPr lang="en-GB" dirty="0" smtClean="0"/>
              <a:t> </a:t>
            </a:r>
            <a:r>
              <a:rPr lang="en-GB" dirty="0" err="1" smtClean="0"/>
              <a:t>tubuh</a:t>
            </a:r>
            <a:r>
              <a:rPr lang="en-GB" dirty="0" smtClean="0"/>
              <a:t> </a:t>
            </a:r>
            <a:r>
              <a:rPr lang="en-GB" dirty="0" err="1" smtClean="0"/>
              <a:t>atau</a:t>
            </a:r>
            <a:r>
              <a:rPr lang="en-GB" dirty="0" smtClean="0"/>
              <a:t> </a:t>
            </a:r>
            <a:r>
              <a:rPr lang="en-GB" dirty="0" err="1" smtClean="0"/>
              <a:t>tindakan</a:t>
            </a:r>
            <a:r>
              <a:rPr lang="en-GB" dirty="0" smtClean="0"/>
              <a:t> </a:t>
            </a:r>
            <a:r>
              <a:rPr lang="en-GB" i="1" dirty="0" smtClean="0"/>
              <a:t>(action)</a:t>
            </a:r>
            <a:r>
              <a:rPr lang="en-GB" dirty="0" smtClean="0"/>
              <a:t> yang </a:t>
            </a:r>
            <a:r>
              <a:rPr lang="en-GB" dirty="0" err="1" smtClean="0"/>
              <a:t>memerlukan</a:t>
            </a:r>
            <a:r>
              <a:rPr lang="en-GB" dirty="0" smtClean="0"/>
              <a:t> </a:t>
            </a:r>
            <a:r>
              <a:rPr lang="en-GB" dirty="0" err="1" smtClean="0"/>
              <a:t>koordinasi</a:t>
            </a:r>
            <a:r>
              <a:rPr lang="en-GB" dirty="0" smtClean="0"/>
              <a:t> </a:t>
            </a:r>
            <a:r>
              <a:rPr lang="en-GB" dirty="0" err="1" smtClean="0"/>
              <a:t>antara</a:t>
            </a:r>
            <a:r>
              <a:rPr lang="en-GB" dirty="0" smtClean="0"/>
              <a:t> </a:t>
            </a:r>
            <a:r>
              <a:rPr lang="en-GB" dirty="0" err="1" smtClean="0"/>
              <a:t>syaraf</a:t>
            </a:r>
            <a:r>
              <a:rPr lang="en-GB" dirty="0" smtClean="0"/>
              <a:t> </a:t>
            </a:r>
            <a:r>
              <a:rPr lang="en-GB" dirty="0" err="1" smtClean="0"/>
              <a:t>dan</a:t>
            </a:r>
            <a:r>
              <a:rPr lang="en-GB" dirty="0" smtClean="0"/>
              <a:t> </a:t>
            </a:r>
            <a:r>
              <a:rPr lang="en-GB" dirty="0" err="1" smtClean="0"/>
              <a:t>otot</a:t>
            </a:r>
            <a:r>
              <a:rPr lang="en-GB" dirty="0" smtClean="0"/>
              <a:t>.</a:t>
            </a:r>
            <a:endParaRPr lang="en-US" dirty="0" smtClean="0"/>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Pembahagian</a:t>
            </a:r>
            <a:r>
              <a:rPr lang="en-US" dirty="0" smtClean="0"/>
              <a:t> </a:t>
            </a:r>
            <a:r>
              <a:rPr lang="en-US" dirty="0" err="1" smtClean="0"/>
              <a:t>Tujuan</a:t>
            </a:r>
            <a:r>
              <a:rPr lang="en-US" dirty="0" smtClean="0"/>
              <a:t> </a:t>
            </a:r>
            <a:r>
              <a:rPr lang="en-US" dirty="0" err="1" smtClean="0"/>
              <a:t>Ranah</a:t>
            </a:r>
            <a:r>
              <a:rPr lang="en-US" dirty="0" smtClean="0"/>
              <a:t> </a:t>
            </a:r>
            <a:r>
              <a:rPr lang="en-US" dirty="0" err="1" smtClean="0"/>
              <a:t>Kognitif</a:t>
            </a:r>
            <a:r>
              <a:rPr lang="en-US" dirty="0" smtClean="0"/>
              <a:t> </a:t>
            </a:r>
            <a:br>
              <a:rPr lang="en-US" dirty="0" smtClean="0"/>
            </a:br>
            <a:r>
              <a:rPr lang="en-US" dirty="0" err="1" smtClean="0"/>
              <a:t>Menurut</a:t>
            </a:r>
            <a:r>
              <a:rPr lang="en-US" dirty="0" smtClean="0"/>
              <a:t> BS Bloom</a:t>
            </a:r>
            <a:endParaRPr lang="en-US" dirty="0"/>
          </a:p>
        </p:txBody>
      </p:sp>
      <p:sp>
        <p:nvSpPr>
          <p:cNvPr id="3" name="Content Placeholder 2"/>
          <p:cNvSpPr>
            <a:spLocks noGrp="1"/>
          </p:cNvSpPr>
          <p:nvPr>
            <p:ph idx="1"/>
          </p:nvPr>
        </p:nvSpPr>
        <p:spPr/>
        <p:txBody>
          <a:bodyPr>
            <a:normAutofit fontScale="77500" lnSpcReduction="20000"/>
          </a:bodyPr>
          <a:lstStyle/>
          <a:p>
            <a:pPr lvl="0">
              <a:buNone/>
            </a:pPr>
            <a:r>
              <a:rPr lang="en-GB" dirty="0" smtClean="0"/>
              <a:t>1. </a:t>
            </a:r>
            <a:r>
              <a:rPr lang="en-GB" dirty="0" err="1" smtClean="0"/>
              <a:t>Pengetahuan</a:t>
            </a:r>
            <a:r>
              <a:rPr lang="en-GB" dirty="0" smtClean="0"/>
              <a:t>  </a:t>
            </a:r>
            <a:r>
              <a:rPr lang="en-GB" dirty="0" smtClean="0"/>
              <a:t>(</a:t>
            </a:r>
            <a:r>
              <a:rPr lang="en-GB" dirty="0" err="1" smtClean="0"/>
              <a:t>ingatan</a:t>
            </a:r>
            <a:r>
              <a:rPr lang="en-GB" dirty="0" smtClean="0"/>
              <a:t>) (C1)</a:t>
            </a:r>
            <a:endParaRPr lang="en-US" dirty="0" smtClean="0"/>
          </a:p>
          <a:p>
            <a:pPr>
              <a:buNone/>
            </a:pPr>
            <a:r>
              <a:rPr lang="en-GB" dirty="0" smtClean="0"/>
              <a:t>	</a:t>
            </a:r>
            <a:r>
              <a:rPr lang="en-GB" dirty="0" err="1" smtClean="0"/>
              <a:t>Pengetahuan</a:t>
            </a:r>
            <a:r>
              <a:rPr lang="en-GB" dirty="0" smtClean="0"/>
              <a:t> </a:t>
            </a:r>
            <a:r>
              <a:rPr lang="en-GB" dirty="0" err="1" smtClean="0"/>
              <a:t>seseorang</a:t>
            </a:r>
            <a:r>
              <a:rPr lang="en-GB" dirty="0" smtClean="0"/>
              <a:t> </a:t>
            </a:r>
            <a:r>
              <a:rPr lang="en-GB" dirty="0" err="1" smtClean="0"/>
              <a:t>untuk</a:t>
            </a:r>
            <a:r>
              <a:rPr lang="en-GB" dirty="0" smtClean="0"/>
              <a:t> </a:t>
            </a:r>
            <a:r>
              <a:rPr lang="en-GB" dirty="0" err="1" smtClean="0"/>
              <a:t>mengingat-ingat</a:t>
            </a:r>
            <a:r>
              <a:rPr lang="en-GB" dirty="0" smtClean="0"/>
              <a:t> </a:t>
            </a:r>
            <a:r>
              <a:rPr lang="en-GB" dirty="0" err="1" smtClean="0"/>
              <a:t>kembali</a:t>
            </a:r>
            <a:r>
              <a:rPr lang="en-GB" dirty="0" smtClean="0"/>
              <a:t> </a:t>
            </a:r>
            <a:r>
              <a:rPr lang="en-GB" i="1" dirty="0" smtClean="0"/>
              <a:t>(recall)</a:t>
            </a:r>
            <a:r>
              <a:rPr lang="en-GB" dirty="0" smtClean="0"/>
              <a:t> </a:t>
            </a:r>
            <a:r>
              <a:rPr lang="en-GB" dirty="0" err="1" smtClean="0"/>
              <a:t>atau</a:t>
            </a:r>
            <a:r>
              <a:rPr lang="en-GB" dirty="0" smtClean="0"/>
              <a:t> </a:t>
            </a:r>
            <a:r>
              <a:rPr lang="en-GB" dirty="0" err="1" smtClean="0"/>
              <a:t>mengenali</a:t>
            </a:r>
            <a:r>
              <a:rPr lang="en-GB" dirty="0" smtClean="0"/>
              <a:t> </a:t>
            </a:r>
            <a:r>
              <a:rPr lang="en-GB" dirty="0" err="1" smtClean="0"/>
              <a:t>kembali</a:t>
            </a:r>
            <a:r>
              <a:rPr lang="en-GB" dirty="0" smtClean="0"/>
              <a:t> </a:t>
            </a:r>
            <a:r>
              <a:rPr lang="en-GB" dirty="0" err="1" smtClean="0"/>
              <a:t>tentang</a:t>
            </a:r>
            <a:r>
              <a:rPr lang="en-GB" dirty="0" smtClean="0"/>
              <a:t> </a:t>
            </a:r>
            <a:r>
              <a:rPr lang="en-GB" dirty="0" err="1" smtClean="0"/>
              <a:t>nama</a:t>
            </a:r>
            <a:r>
              <a:rPr lang="en-GB" dirty="0" smtClean="0"/>
              <a:t>, </a:t>
            </a:r>
            <a:r>
              <a:rPr lang="en-GB" dirty="0" err="1" smtClean="0"/>
              <a:t>istilah</a:t>
            </a:r>
            <a:r>
              <a:rPr lang="en-GB" dirty="0" smtClean="0"/>
              <a:t>, </a:t>
            </a:r>
            <a:r>
              <a:rPr lang="en-GB" dirty="0" err="1" smtClean="0"/>
              <a:t>ide</a:t>
            </a:r>
            <a:r>
              <a:rPr lang="en-GB" dirty="0" smtClean="0"/>
              <a:t>, </a:t>
            </a:r>
            <a:r>
              <a:rPr lang="en-GB" dirty="0" err="1" smtClean="0"/>
              <a:t>gejala</a:t>
            </a:r>
            <a:r>
              <a:rPr lang="en-GB" dirty="0" smtClean="0"/>
              <a:t>, </a:t>
            </a:r>
            <a:r>
              <a:rPr lang="en-GB" dirty="0" err="1" smtClean="0"/>
              <a:t>rumus-rumus</a:t>
            </a:r>
            <a:r>
              <a:rPr lang="en-GB" dirty="0" smtClean="0"/>
              <a:t> </a:t>
            </a:r>
            <a:r>
              <a:rPr lang="en-GB" dirty="0" err="1" smtClean="0"/>
              <a:t>dan</a:t>
            </a:r>
            <a:r>
              <a:rPr lang="en-GB" dirty="0" smtClean="0"/>
              <a:t> </a:t>
            </a:r>
            <a:r>
              <a:rPr lang="en-GB" dirty="0" err="1" smtClean="0"/>
              <a:t>sebagainya</a:t>
            </a:r>
            <a:r>
              <a:rPr lang="en-GB" dirty="0" smtClean="0"/>
              <a:t> </a:t>
            </a:r>
            <a:r>
              <a:rPr lang="en-GB" dirty="0" err="1" smtClean="0"/>
              <a:t>tanpa</a:t>
            </a:r>
            <a:r>
              <a:rPr lang="en-GB" dirty="0" smtClean="0"/>
              <a:t> </a:t>
            </a:r>
            <a:r>
              <a:rPr lang="en-GB" dirty="0" err="1" smtClean="0"/>
              <a:t>mengharapkan</a:t>
            </a:r>
            <a:r>
              <a:rPr lang="en-GB" dirty="0" smtClean="0"/>
              <a:t> </a:t>
            </a:r>
            <a:r>
              <a:rPr lang="en-GB" dirty="0" err="1" smtClean="0"/>
              <a:t>kemampuan</a:t>
            </a:r>
            <a:r>
              <a:rPr lang="en-GB" dirty="0" smtClean="0"/>
              <a:t> </a:t>
            </a:r>
            <a:r>
              <a:rPr lang="en-GB" dirty="0" err="1" smtClean="0"/>
              <a:t>untuk</a:t>
            </a:r>
            <a:r>
              <a:rPr lang="en-GB" dirty="0" smtClean="0"/>
              <a:t> </a:t>
            </a:r>
            <a:r>
              <a:rPr lang="en-GB" dirty="0" err="1" smtClean="0"/>
              <a:t>menggunakannya</a:t>
            </a:r>
            <a:r>
              <a:rPr lang="en-GB" dirty="0" smtClean="0"/>
              <a:t>.</a:t>
            </a:r>
            <a:endParaRPr lang="en-US" dirty="0" smtClean="0"/>
          </a:p>
          <a:p>
            <a:r>
              <a:rPr lang="en-GB" dirty="0" smtClean="0"/>
              <a:t> </a:t>
            </a:r>
            <a:endParaRPr lang="en-US" dirty="0" smtClean="0"/>
          </a:p>
          <a:p>
            <a:pPr lvl="0"/>
            <a:r>
              <a:rPr lang="en-GB" dirty="0" err="1" smtClean="0"/>
              <a:t>Pemahaman</a:t>
            </a:r>
            <a:r>
              <a:rPr lang="en-GB" dirty="0" smtClean="0"/>
              <a:t> (</a:t>
            </a:r>
            <a:r>
              <a:rPr lang="en-GB" dirty="0" err="1" smtClean="0"/>
              <a:t>komprehensi</a:t>
            </a:r>
            <a:r>
              <a:rPr lang="en-GB" dirty="0" smtClean="0"/>
              <a:t>) (C2)</a:t>
            </a:r>
            <a:endParaRPr lang="en-US" dirty="0" smtClean="0"/>
          </a:p>
          <a:p>
            <a:r>
              <a:rPr lang="en-GB" dirty="0" err="1" smtClean="0"/>
              <a:t>Pemahaman</a:t>
            </a:r>
            <a:r>
              <a:rPr lang="en-GB" dirty="0" smtClean="0"/>
              <a:t> </a:t>
            </a:r>
            <a:r>
              <a:rPr lang="en-GB" dirty="0" err="1" smtClean="0"/>
              <a:t>adalah</a:t>
            </a:r>
            <a:r>
              <a:rPr lang="en-GB" dirty="0" smtClean="0"/>
              <a:t> </a:t>
            </a:r>
            <a:r>
              <a:rPr lang="en-GB" dirty="0" err="1" smtClean="0"/>
              <a:t>tingkatan</a:t>
            </a:r>
            <a:r>
              <a:rPr lang="en-GB" dirty="0" smtClean="0"/>
              <a:t> </a:t>
            </a:r>
            <a:r>
              <a:rPr lang="en-GB" dirty="0" err="1" smtClean="0"/>
              <a:t>kemampuan</a:t>
            </a:r>
            <a:r>
              <a:rPr lang="en-GB" dirty="0" smtClean="0"/>
              <a:t> </a:t>
            </a:r>
            <a:r>
              <a:rPr lang="en-GB" dirty="0" err="1" smtClean="0"/>
              <a:t>kognitif</a:t>
            </a:r>
            <a:r>
              <a:rPr lang="en-GB" dirty="0" smtClean="0"/>
              <a:t> yang </a:t>
            </a:r>
            <a:r>
              <a:rPr lang="en-GB" dirty="0" err="1" smtClean="0"/>
              <a:t>mengharapkan</a:t>
            </a:r>
            <a:r>
              <a:rPr lang="en-GB" dirty="0" smtClean="0"/>
              <a:t> </a:t>
            </a:r>
            <a:r>
              <a:rPr lang="en-GB" dirty="0" err="1" smtClean="0"/>
              <a:t>seseorang</a:t>
            </a:r>
            <a:r>
              <a:rPr lang="en-GB" dirty="0" smtClean="0"/>
              <a:t> (</a:t>
            </a:r>
            <a:r>
              <a:rPr lang="en-GB" dirty="0" err="1" smtClean="0"/>
              <a:t>testee</a:t>
            </a:r>
            <a:r>
              <a:rPr lang="en-GB" dirty="0" smtClean="0"/>
              <a:t>) </a:t>
            </a:r>
            <a:r>
              <a:rPr lang="en-GB" dirty="0" err="1" smtClean="0"/>
              <a:t>mampu</a:t>
            </a:r>
            <a:r>
              <a:rPr lang="en-GB" dirty="0" smtClean="0"/>
              <a:t> </a:t>
            </a:r>
            <a:r>
              <a:rPr lang="en-GB" dirty="0" err="1" smtClean="0"/>
              <a:t>untuk</a:t>
            </a:r>
            <a:r>
              <a:rPr lang="en-GB" dirty="0" smtClean="0"/>
              <a:t> </a:t>
            </a:r>
            <a:r>
              <a:rPr lang="en-GB" dirty="0" err="1" smtClean="0"/>
              <a:t>mengerti/memahami</a:t>
            </a:r>
            <a:r>
              <a:rPr lang="en-GB" dirty="0" smtClean="0"/>
              <a:t> </a:t>
            </a:r>
            <a:r>
              <a:rPr lang="en-GB" dirty="0" err="1" smtClean="0"/>
              <a:t>tentang</a:t>
            </a:r>
            <a:r>
              <a:rPr lang="en-GB" dirty="0" smtClean="0"/>
              <a:t> </a:t>
            </a:r>
            <a:r>
              <a:rPr lang="en-GB" dirty="0" err="1" smtClean="0"/>
              <a:t>arti</a:t>
            </a:r>
            <a:r>
              <a:rPr lang="en-GB" dirty="0" smtClean="0"/>
              <a:t> </a:t>
            </a:r>
            <a:r>
              <a:rPr lang="en-GB" dirty="0" err="1" smtClean="0"/>
              <a:t>atau</a:t>
            </a:r>
            <a:r>
              <a:rPr lang="en-GB" dirty="0" smtClean="0"/>
              <a:t> </a:t>
            </a:r>
            <a:r>
              <a:rPr lang="en-GB" dirty="0" err="1" smtClean="0"/>
              <a:t>konsep</a:t>
            </a:r>
            <a:r>
              <a:rPr lang="en-GB" dirty="0" smtClean="0"/>
              <a:t>, </a:t>
            </a:r>
            <a:r>
              <a:rPr lang="en-GB" dirty="0" err="1" smtClean="0"/>
              <a:t>situasi</a:t>
            </a:r>
            <a:r>
              <a:rPr lang="en-GB" dirty="0" smtClean="0"/>
              <a:t>, </a:t>
            </a:r>
            <a:r>
              <a:rPr lang="en-GB" dirty="0" err="1" smtClean="0"/>
              <a:t>serta</a:t>
            </a:r>
            <a:r>
              <a:rPr lang="en-GB" dirty="0" smtClean="0"/>
              <a:t> </a:t>
            </a:r>
            <a:r>
              <a:rPr lang="en-GB" dirty="0" err="1" smtClean="0"/>
              <a:t>fakta</a:t>
            </a:r>
            <a:r>
              <a:rPr lang="en-GB" dirty="0" smtClean="0"/>
              <a:t> yang </a:t>
            </a:r>
            <a:r>
              <a:rPr lang="en-GB" dirty="0" err="1" smtClean="0"/>
              <a:t>diketahuinya</a:t>
            </a:r>
            <a:r>
              <a:rPr lang="en-GB" dirty="0" smtClean="0"/>
              <a:t>. </a:t>
            </a:r>
            <a:r>
              <a:rPr lang="en-GB" dirty="0" err="1" smtClean="0"/>
              <a:t>Testee</a:t>
            </a:r>
            <a:r>
              <a:rPr lang="en-GB" dirty="0" smtClean="0"/>
              <a:t> </a:t>
            </a:r>
            <a:r>
              <a:rPr lang="en-GB" dirty="0" err="1" smtClean="0"/>
              <a:t>tidak</a:t>
            </a:r>
            <a:r>
              <a:rPr lang="en-GB" dirty="0" smtClean="0"/>
              <a:t> </a:t>
            </a:r>
            <a:r>
              <a:rPr lang="en-GB" dirty="0" err="1" smtClean="0"/>
              <a:t>hanya</a:t>
            </a:r>
            <a:r>
              <a:rPr lang="en-GB" dirty="0" smtClean="0"/>
              <a:t> </a:t>
            </a:r>
            <a:r>
              <a:rPr lang="en-GB" dirty="0" err="1" smtClean="0"/>
              <a:t>hapal</a:t>
            </a:r>
            <a:r>
              <a:rPr lang="en-GB" dirty="0" smtClean="0"/>
              <a:t> </a:t>
            </a:r>
            <a:r>
              <a:rPr lang="en-GB" dirty="0" err="1" smtClean="0"/>
              <a:t>secara</a:t>
            </a:r>
            <a:r>
              <a:rPr lang="en-GB" dirty="0" smtClean="0"/>
              <a:t> </a:t>
            </a:r>
            <a:r>
              <a:rPr lang="en-GB" dirty="0" err="1" smtClean="0"/>
              <a:t>verbalistis</a:t>
            </a:r>
            <a:r>
              <a:rPr lang="en-GB" dirty="0" smtClean="0"/>
              <a:t> </a:t>
            </a:r>
            <a:r>
              <a:rPr lang="en-GB" dirty="0" err="1" smtClean="0"/>
              <a:t>saja</a:t>
            </a:r>
            <a:r>
              <a:rPr lang="en-GB" dirty="0" smtClean="0"/>
              <a:t>, </a:t>
            </a:r>
            <a:r>
              <a:rPr lang="en-GB" dirty="0" err="1" smtClean="0"/>
              <a:t>tetapi</a:t>
            </a:r>
            <a:r>
              <a:rPr lang="en-GB" dirty="0" smtClean="0"/>
              <a:t> </a:t>
            </a:r>
            <a:r>
              <a:rPr lang="en-GB" dirty="0" err="1" smtClean="0"/>
              <a:t>memahami</a:t>
            </a:r>
            <a:r>
              <a:rPr lang="en-GB" dirty="0" smtClean="0"/>
              <a:t> </a:t>
            </a:r>
            <a:r>
              <a:rPr lang="en-GB" dirty="0" err="1" smtClean="0"/>
              <a:t>konsep</a:t>
            </a:r>
            <a:r>
              <a:rPr lang="en-GB" dirty="0" smtClean="0"/>
              <a:t> </a:t>
            </a:r>
            <a:r>
              <a:rPr lang="en-GB" dirty="0" err="1" smtClean="0"/>
              <a:t>dari</a:t>
            </a:r>
            <a:r>
              <a:rPr lang="en-GB" dirty="0" smtClean="0"/>
              <a:t> </a:t>
            </a:r>
            <a:r>
              <a:rPr lang="en-GB" dirty="0" err="1" smtClean="0"/>
              <a:t>masalah</a:t>
            </a:r>
            <a:r>
              <a:rPr lang="en-GB" dirty="0" smtClean="0"/>
              <a:t> </a:t>
            </a:r>
            <a:r>
              <a:rPr lang="en-GB" dirty="0" err="1" smtClean="0"/>
              <a:t>atau</a:t>
            </a:r>
            <a:r>
              <a:rPr lang="en-GB" dirty="0" smtClean="0"/>
              <a:t> </a:t>
            </a:r>
            <a:r>
              <a:rPr lang="en-GB" dirty="0" err="1" smtClean="0"/>
              <a:t>fakta</a:t>
            </a:r>
            <a:r>
              <a:rPr lang="en-GB" dirty="0" smtClean="0"/>
              <a:t> yang </a:t>
            </a:r>
            <a:r>
              <a:rPr lang="en-GB" dirty="0" err="1" smtClean="0"/>
              <a:t>ditanyakan</a:t>
            </a:r>
            <a:r>
              <a:rPr lang="en-GB"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style>
          <a:lnRef idx="1">
            <a:schemeClr val="accent4"/>
          </a:lnRef>
          <a:fillRef idx="2">
            <a:schemeClr val="accent4"/>
          </a:fillRef>
          <a:effectRef idx="1">
            <a:schemeClr val="accent4"/>
          </a:effectRef>
          <a:fontRef idx="minor">
            <a:schemeClr val="dk1"/>
          </a:fontRef>
        </p:style>
        <p:txBody>
          <a:bodyPr>
            <a:normAutofit/>
          </a:bodyPr>
          <a:lstStyle/>
          <a:p>
            <a:r>
              <a:rPr lang="en-US" sz="2800" dirty="0" smtClean="0"/>
              <a:t>Example</a:t>
            </a:r>
            <a:r>
              <a:rPr lang="en-US" sz="2800" dirty="0"/>
              <a:t> </a:t>
            </a:r>
            <a:r>
              <a:rPr lang="en-US" sz="2800" dirty="0" smtClean="0"/>
              <a:t>of Checklist </a:t>
            </a:r>
            <a:r>
              <a:rPr lang="en-US" sz="2800" dirty="0"/>
              <a:t/>
            </a:r>
            <a:br>
              <a:rPr lang="en-US" sz="2800" dirty="0"/>
            </a:br>
            <a:r>
              <a:rPr lang="en-US" sz="2800" dirty="0"/>
              <a:t>Assessment	: The use of Body Thermometer</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4216155420"/>
              </p:ext>
            </p:extLst>
          </p:nvPr>
        </p:nvGraphicFramePr>
        <p:xfrm>
          <a:off x="2" y="1371600"/>
          <a:ext cx="9143997" cy="5656961"/>
        </p:xfrm>
        <a:graphic>
          <a:graphicData uri="http://schemas.openxmlformats.org/drawingml/2006/table">
            <a:tbl>
              <a:tblPr firstRow="1" firstCol="1" lastRow="1" lastCol="1" bandRow="1" bandCol="1">
                <a:tableStyleId>{F5AB1C69-6EDB-4FF4-983F-18BD219EF322}</a:tableStyleId>
              </a:tblPr>
              <a:tblGrid>
                <a:gridCol w="574334"/>
                <a:gridCol w="6679401"/>
                <a:gridCol w="1033800"/>
                <a:gridCol w="856462"/>
              </a:tblGrid>
              <a:tr h="347560">
                <a:tc>
                  <a:txBody>
                    <a:bodyPr/>
                    <a:lstStyle/>
                    <a:p>
                      <a:pPr algn="ctr">
                        <a:lnSpc>
                          <a:spcPct val="150000"/>
                        </a:lnSpc>
                        <a:spcAft>
                          <a:spcPts val="1000"/>
                        </a:spcAft>
                      </a:pPr>
                      <a:r>
                        <a:rPr lang="id-ID" sz="1800" dirty="0">
                          <a:effectLst/>
                        </a:rPr>
                        <a:t>No</a:t>
                      </a:r>
                      <a:endParaRPr lang="en-US" sz="1600" dirty="0">
                        <a:effectLst/>
                        <a:latin typeface="Calibri"/>
                        <a:ea typeface="Calibri"/>
                        <a:cs typeface="Arial"/>
                      </a:endParaRPr>
                    </a:p>
                  </a:txBody>
                  <a:tcPr marL="68580" marR="68580" marT="0" marB="0" anchor="ctr"/>
                </a:tc>
                <a:tc>
                  <a:txBody>
                    <a:bodyPr/>
                    <a:lstStyle/>
                    <a:p>
                      <a:pPr algn="ctr">
                        <a:lnSpc>
                          <a:spcPct val="150000"/>
                        </a:lnSpc>
                        <a:spcAft>
                          <a:spcPts val="1000"/>
                        </a:spcAft>
                      </a:pPr>
                      <a:r>
                        <a:rPr lang="id-ID" sz="1800" dirty="0">
                          <a:effectLst/>
                        </a:rPr>
                        <a:t>Aspects of the Assessed </a:t>
                      </a:r>
                      <a:endParaRPr lang="en-US" sz="1600" dirty="0">
                        <a:effectLst/>
                        <a:latin typeface="Calibri"/>
                        <a:ea typeface="Calibri"/>
                        <a:cs typeface="Arial"/>
                      </a:endParaRPr>
                    </a:p>
                  </a:txBody>
                  <a:tcPr marL="68580" marR="68580" marT="0" marB="0" anchor="ctr"/>
                </a:tc>
                <a:tc>
                  <a:txBody>
                    <a:bodyPr/>
                    <a:lstStyle/>
                    <a:p>
                      <a:pPr algn="ctr">
                        <a:lnSpc>
                          <a:spcPct val="150000"/>
                        </a:lnSpc>
                        <a:spcAft>
                          <a:spcPts val="1000"/>
                        </a:spcAft>
                      </a:pPr>
                      <a:r>
                        <a:rPr lang="id-ID" sz="1800" dirty="0">
                          <a:effectLst/>
                        </a:rPr>
                        <a:t>True</a:t>
                      </a:r>
                      <a:endParaRPr lang="en-US" sz="1600" dirty="0">
                        <a:effectLst/>
                        <a:latin typeface="Calibri"/>
                        <a:ea typeface="Calibri"/>
                        <a:cs typeface="Arial"/>
                      </a:endParaRPr>
                    </a:p>
                  </a:txBody>
                  <a:tcPr marL="68580" marR="68580" marT="0" marB="0" anchor="ctr"/>
                </a:tc>
                <a:tc>
                  <a:txBody>
                    <a:bodyPr/>
                    <a:lstStyle/>
                    <a:p>
                      <a:pPr algn="ctr">
                        <a:lnSpc>
                          <a:spcPct val="150000"/>
                        </a:lnSpc>
                        <a:spcAft>
                          <a:spcPts val="1000"/>
                        </a:spcAft>
                      </a:pPr>
                      <a:r>
                        <a:rPr lang="id-ID" sz="1800" dirty="0">
                          <a:effectLst/>
                        </a:rPr>
                        <a:t>False</a:t>
                      </a:r>
                      <a:endParaRPr lang="en-US" sz="1600" dirty="0">
                        <a:effectLst/>
                        <a:latin typeface="Calibri"/>
                        <a:ea typeface="Calibri"/>
                        <a:cs typeface="Arial"/>
                      </a:endParaRPr>
                    </a:p>
                  </a:txBody>
                  <a:tcPr marL="68580" marR="68580" marT="0" marB="0" anchor="ctr"/>
                </a:tc>
              </a:tr>
              <a:tr h="707587">
                <a:tc>
                  <a:txBody>
                    <a:bodyPr/>
                    <a:lstStyle/>
                    <a:p>
                      <a:pPr algn="ctr">
                        <a:lnSpc>
                          <a:spcPct val="150000"/>
                        </a:lnSpc>
                        <a:spcAft>
                          <a:spcPts val="1000"/>
                        </a:spcAft>
                      </a:pPr>
                      <a:r>
                        <a:rPr lang="id-ID" sz="1600">
                          <a:effectLst/>
                        </a:rPr>
                        <a:t>1</a:t>
                      </a:r>
                      <a:endParaRPr lang="en-US" sz="1400" b="0">
                        <a:effectLst/>
                        <a:latin typeface="Calibri"/>
                        <a:ea typeface="Calibri"/>
                        <a:cs typeface="Arial"/>
                      </a:endParaRPr>
                    </a:p>
                  </a:txBody>
                  <a:tcPr marL="68580" marR="68580" marT="0" marB="0"/>
                </a:tc>
                <a:tc>
                  <a:txBody>
                    <a:bodyPr/>
                    <a:lstStyle/>
                    <a:p>
                      <a:pPr>
                        <a:lnSpc>
                          <a:spcPct val="150000"/>
                        </a:lnSpc>
                        <a:spcAft>
                          <a:spcPts val="1000"/>
                        </a:spcAft>
                      </a:pPr>
                      <a:r>
                        <a:rPr lang="en-US" sz="1600" dirty="0">
                          <a:effectLst/>
                        </a:rPr>
                        <a:t>Thermometer is removed from its place by holding the end there is no mercury.</a:t>
                      </a:r>
                      <a:endParaRPr lang="en-US" sz="1400" b="0" dirty="0">
                        <a:effectLst/>
                        <a:latin typeface="Calibri"/>
                        <a:ea typeface="Calibri"/>
                        <a:cs typeface="Arial"/>
                      </a:endParaRPr>
                    </a:p>
                  </a:txBody>
                  <a:tcPr marL="68580" marR="68580" marT="0" marB="0"/>
                </a:tc>
                <a:tc>
                  <a:txBody>
                    <a:bodyPr/>
                    <a:lstStyle/>
                    <a:p>
                      <a:pPr algn="just">
                        <a:lnSpc>
                          <a:spcPct val="150000"/>
                        </a:lnSpc>
                        <a:spcAft>
                          <a:spcPts val="1000"/>
                        </a:spcAft>
                      </a:pPr>
                      <a:r>
                        <a:rPr lang="id-ID" sz="1200" dirty="0">
                          <a:effectLst/>
                        </a:rPr>
                        <a:t> </a:t>
                      </a:r>
                      <a:endParaRPr lang="en-US" sz="1100" dirty="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r>
              <a:tr h="1080637">
                <a:tc>
                  <a:txBody>
                    <a:bodyPr/>
                    <a:lstStyle/>
                    <a:p>
                      <a:pPr algn="ctr">
                        <a:lnSpc>
                          <a:spcPct val="150000"/>
                        </a:lnSpc>
                        <a:spcAft>
                          <a:spcPts val="1000"/>
                        </a:spcAft>
                      </a:pPr>
                      <a:r>
                        <a:rPr lang="id-ID" sz="1600">
                          <a:effectLst/>
                        </a:rPr>
                        <a:t>2</a:t>
                      </a:r>
                      <a:endParaRPr lang="en-US" sz="1400" b="0">
                        <a:effectLst/>
                        <a:latin typeface="Calibri"/>
                        <a:ea typeface="Calibri"/>
                        <a:cs typeface="Arial"/>
                      </a:endParaRPr>
                    </a:p>
                  </a:txBody>
                  <a:tcPr marL="68580" marR="68580" marT="0" marB="0"/>
                </a:tc>
                <a:tc>
                  <a:txBody>
                    <a:bodyPr/>
                    <a:lstStyle/>
                    <a:p>
                      <a:pPr>
                        <a:lnSpc>
                          <a:spcPct val="150000"/>
                        </a:lnSpc>
                        <a:spcAft>
                          <a:spcPts val="1000"/>
                        </a:spcAft>
                      </a:pPr>
                      <a:r>
                        <a:rPr lang="en-US" sz="1600">
                          <a:effectLst/>
                        </a:rPr>
                        <a:t>Mercury lowered position on the lowest scale by swinging the thermometer quickly from top to bottom, and hand position when holding the stick to the end that there is no water mercury</a:t>
                      </a:r>
                      <a:endParaRPr lang="en-US" sz="1400" b="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r>
              <a:tr h="347560">
                <a:tc>
                  <a:txBody>
                    <a:bodyPr/>
                    <a:lstStyle/>
                    <a:p>
                      <a:pPr algn="ctr">
                        <a:lnSpc>
                          <a:spcPct val="150000"/>
                        </a:lnSpc>
                        <a:spcAft>
                          <a:spcPts val="1000"/>
                        </a:spcAft>
                      </a:pPr>
                      <a:r>
                        <a:rPr lang="id-ID" sz="1600">
                          <a:effectLst/>
                        </a:rPr>
                        <a:t>3</a:t>
                      </a:r>
                      <a:endParaRPr lang="en-US" sz="1400" b="0">
                        <a:effectLst/>
                        <a:latin typeface="Calibri"/>
                        <a:ea typeface="Calibri"/>
                        <a:cs typeface="Arial"/>
                      </a:endParaRPr>
                    </a:p>
                  </a:txBody>
                  <a:tcPr marL="68580" marR="68580" marT="0" marB="0"/>
                </a:tc>
                <a:tc>
                  <a:txBody>
                    <a:bodyPr/>
                    <a:lstStyle/>
                    <a:p>
                      <a:pPr>
                        <a:lnSpc>
                          <a:spcPct val="150000"/>
                        </a:lnSpc>
                        <a:spcAft>
                          <a:spcPts val="1000"/>
                        </a:spcAft>
                      </a:pPr>
                      <a:r>
                        <a:rPr lang="en-US" sz="1600">
                          <a:effectLst/>
                        </a:rPr>
                        <a:t>Checking whether mercury has been at the base.</a:t>
                      </a:r>
                      <a:endParaRPr lang="en-US" sz="1400" b="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r>
              <a:tr h="707587">
                <a:tc>
                  <a:txBody>
                    <a:bodyPr/>
                    <a:lstStyle/>
                    <a:p>
                      <a:pPr algn="ctr">
                        <a:lnSpc>
                          <a:spcPct val="150000"/>
                        </a:lnSpc>
                        <a:spcAft>
                          <a:spcPts val="1000"/>
                        </a:spcAft>
                      </a:pPr>
                      <a:r>
                        <a:rPr lang="id-ID" sz="1600">
                          <a:effectLst/>
                        </a:rPr>
                        <a:t>4</a:t>
                      </a:r>
                      <a:endParaRPr lang="en-US" sz="1400" b="0">
                        <a:effectLst/>
                        <a:latin typeface="Calibri"/>
                        <a:ea typeface="Calibri"/>
                        <a:cs typeface="Arial"/>
                      </a:endParaRPr>
                    </a:p>
                  </a:txBody>
                  <a:tcPr marL="68580" marR="68580" marT="0" marB="0"/>
                </a:tc>
                <a:tc>
                  <a:txBody>
                    <a:bodyPr/>
                    <a:lstStyle/>
                    <a:p>
                      <a:pPr>
                        <a:lnSpc>
                          <a:spcPct val="150000"/>
                        </a:lnSpc>
                        <a:spcAft>
                          <a:spcPts val="1000"/>
                        </a:spcAft>
                      </a:pPr>
                      <a:r>
                        <a:rPr lang="en-US" sz="1600">
                          <a:effectLst/>
                        </a:rPr>
                        <a:t>Install a thermometer on a sensitive part of the body for at least 3 minutes.</a:t>
                      </a:r>
                      <a:endParaRPr lang="en-US" sz="1400" b="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r>
              <a:tr h="707587">
                <a:tc>
                  <a:txBody>
                    <a:bodyPr/>
                    <a:lstStyle/>
                    <a:p>
                      <a:pPr algn="ctr">
                        <a:lnSpc>
                          <a:spcPct val="150000"/>
                        </a:lnSpc>
                        <a:spcAft>
                          <a:spcPts val="1000"/>
                        </a:spcAft>
                      </a:pPr>
                      <a:r>
                        <a:rPr lang="id-ID" sz="1600">
                          <a:effectLst/>
                        </a:rPr>
                        <a:t>5</a:t>
                      </a:r>
                      <a:endParaRPr lang="en-US" sz="1400" b="0">
                        <a:effectLst/>
                        <a:latin typeface="Calibri"/>
                        <a:ea typeface="Calibri"/>
                        <a:cs typeface="Arial"/>
                      </a:endParaRPr>
                    </a:p>
                  </a:txBody>
                  <a:tcPr marL="68580" marR="68580" marT="0" marB="0"/>
                </a:tc>
                <a:tc>
                  <a:txBody>
                    <a:bodyPr/>
                    <a:lstStyle/>
                    <a:p>
                      <a:pPr>
                        <a:lnSpc>
                          <a:spcPct val="150000"/>
                        </a:lnSpc>
                        <a:spcAft>
                          <a:spcPts val="1000"/>
                        </a:spcAft>
                      </a:pPr>
                      <a:r>
                        <a:rPr lang="en-US" sz="1600">
                          <a:effectLst/>
                        </a:rPr>
                        <a:t>Took the thermometer out of the body while holding the tip of the water that no mercury.</a:t>
                      </a:r>
                      <a:endParaRPr lang="en-US" sz="1400" b="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r>
              <a:tr h="707587">
                <a:tc>
                  <a:txBody>
                    <a:bodyPr/>
                    <a:lstStyle/>
                    <a:p>
                      <a:pPr algn="ctr">
                        <a:lnSpc>
                          <a:spcPct val="150000"/>
                        </a:lnSpc>
                        <a:spcAft>
                          <a:spcPts val="1000"/>
                        </a:spcAft>
                      </a:pPr>
                      <a:r>
                        <a:rPr lang="id-ID" sz="1600">
                          <a:effectLst/>
                        </a:rPr>
                        <a:t>6</a:t>
                      </a:r>
                      <a:endParaRPr lang="en-US" sz="1400" b="0">
                        <a:effectLst/>
                        <a:latin typeface="Calibri"/>
                        <a:ea typeface="Calibri"/>
                        <a:cs typeface="Arial"/>
                      </a:endParaRPr>
                    </a:p>
                  </a:txBody>
                  <a:tcPr marL="68580" marR="68580" marT="0" marB="0"/>
                </a:tc>
                <a:tc>
                  <a:txBody>
                    <a:bodyPr/>
                    <a:lstStyle/>
                    <a:p>
                      <a:pPr>
                        <a:lnSpc>
                          <a:spcPct val="150000"/>
                        </a:lnSpc>
                        <a:spcAft>
                          <a:spcPts val="1000"/>
                        </a:spcAft>
                      </a:pPr>
                      <a:r>
                        <a:rPr lang="en-US" sz="1600">
                          <a:effectLst/>
                        </a:rPr>
                        <a:t>Reading the mercury with the eye position parallel with the surface of liquid mercury.</a:t>
                      </a:r>
                      <a:endParaRPr lang="en-US" sz="1400" b="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r>
              <a:tr h="880294">
                <a:tc>
                  <a:txBody>
                    <a:bodyPr/>
                    <a:lstStyle/>
                    <a:p>
                      <a:pPr algn="ctr">
                        <a:lnSpc>
                          <a:spcPct val="150000"/>
                        </a:lnSpc>
                        <a:spcAft>
                          <a:spcPts val="1000"/>
                        </a:spcAft>
                      </a:pPr>
                      <a:r>
                        <a:rPr lang="id-ID" sz="1600">
                          <a:effectLst/>
                        </a:rPr>
                        <a:t> </a:t>
                      </a:r>
                      <a:endParaRPr lang="en-US" sz="1400" b="0">
                        <a:effectLst/>
                        <a:latin typeface="Calibri"/>
                        <a:ea typeface="Calibri"/>
                        <a:cs typeface="Arial"/>
                      </a:endParaRPr>
                    </a:p>
                  </a:txBody>
                  <a:tcPr marL="68580" marR="68580" marT="0" marB="0"/>
                </a:tc>
                <a:tc>
                  <a:txBody>
                    <a:bodyPr/>
                    <a:lstStyle/>
                    <a:p>
                      <a:pPr>
                        <a:lnSpc>
                          <a:spcPct val="150000"/>
                        </a:lnSpc>
                        <a:spcAft>
                          <a:spcPts val="1000"/>
                        </a:spcAft>
                      </a:pPr>
                      <a:r>
                        <a:rPr lang="en-US" sz="1600" dirty="0">
                          <a:effectLst/>
                        </a:rPr>
                        <a:t>Scores achieved</a:t>
                      </a:r>
                      <a:endParaRPr lang="en-US" sz="1400" dirty="0">
                        <a:effectLst/>
                      </a:endParaRPr>
                    </a:p>
                    <a:p>
                      <a:pPr>
                        <a:lnSpc>
                          <a:spcPct val="150000"/>
                        </a:lnSpc>
                        <a:spcAft>
                          <a:spcPts val="1000"/>
                        </a:spcAft>
                      </a:pPr>
                      <a:r>
                        <a:rPr lang="en-US" sz="1600" dirty="0" smtClean="0">
                          <a:effectLst/>
                        </a:rPr>
                        <a:t>The </a:t>
                      </a:r>
                      <a:r>
                        <a:rPr lang="en-US" sz="1600" dirty="0">
                          <a:effectLst/>
                        </a:rPr>
                        <a:t>maximum score</a:t>
                      </a:r>
                      <a:endParaRPr lang="en-US" sz="1400" b="0" dirty="0">
                        <a:effectLst/>
                        <a:latin typeface="Calibri"/>
                        <a:ea typeface="Calibri"/>
                        <a:cs typeface="Arial"/>
                      </a:endParaRPr>
                    </a:p>
                  </a:txBody>
                  <a:tcPr marL="68580" marR="68580" marT="0" marB="0"/>
                </a:tc>
                <a:tc>
                  <a:txBody>
                    <a:bodyPr/>
                    <a:lstStyle/>
                    <a:p>
                      <a:pPr algn="just">
                        <a:lnSpc>
                          <a:spcPct val="150000"/>
                        </a:lnSpc>
                        <a:spcAft>
                          <a:spcPts val="1000"/>
                        </a:spcAft>
                      </a:pPr>
                      <a:r>
                        <a:rPr lang="id-ID" sz="1200">
                          <a:effectLst/>
                        </a:rPr>
                        <a:t> </a:t>
                      </a:r>
                      <a:endParaRPr lang="en-US" sz="1100">
                        <a:effectLst/>
                        <a:latin typeface="Calibri"/>
                        <a:ea typeface="Calibri"/>
                        <a:cs typeface="Arial"/>
                      </a:endParaRPr>
                    </a:p>
                  </a:txBody>
                  <a:tcPr marL="68580" marR="68580" marT="0" marB="0"/>
                </a:tc>
                <a:tc>
                  <a:txBody>
                    <a:bodyPr/>
                    <a:lstStyle/>
                    <a:p>
                      <a:pPr algn="just">
                        <a:lnSpc>
                          <a:spcPct val="150000"/>
                        </a:lnSpc>
                        <a:spcAft>
                          <a:spcPts val="1000"/>
                        </a:spcAft>
                      </a:pPr>
                      <a:r>
                        <a:rPr lang="id-ID" sz="1200" dirty="0">
                          <a:effectLst/>
                        </a:rPr>
                        <a:t> </a:t>
                      </a:r>
                      <a:endParaRPr lang="en-US" sz="1100" dirty="0">
                        <a:effectLst/>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Autofit/>
          </a:bodyPr>
          <a:lstStyle/>
          <a:p>
            <a:r>
              <a:rPr lang="en-US" sz="5400" dirty="0"/>
              <a:t>Description:</a:t>
            </a:r>
          </a:p>
          <a:p>
            <a:r>
              <a:rPr lang="en-US" sz="5400" dirty="0"/>
              <a:t>if true it will get a score 1</a:t>
            </a:r>
          </a:p>
          <a:p>
            <a:r>
              <a:rPr lang="en-US" sz="5400" dirty="0"/>
              <a:t>if false it will get a score 0</a:t>
            </a:r>
          </a:p>
          <a:p>
            <a:pPr marL="0" indent="0">
              <a:buNone/>
            </a:pPr>
            <a:endParaRPr lang="en-US" sz="5400" dirty="0"/>
          </a:p>
        </p:txBody>
      </p:sp>
    </p:spTree>
    <p:extLst>
      <p:ext uri="{BB962C8B-B14F-4D97-AF65-F5344CB8AC3E}">
        <p14:creationId xmlns:p14="http://schemas.microsoft.com/office/powerpoint/2010/main" xmlns="" val="3496546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style>
          <a:lnRef idx="1">
            <a:schemeClr val="accent1"/>
          </a:lnRef>
          <a:fillRef idx="2">
            <a:schemeClr val="accent1"/>
          </a:fillRef>
          <a:effectRef idx="1">
            <a:schemeClr val="accent1"/>
          </a:effectRef>
          <a:fontRef idx="minor">
            <a:schemeClr val="dk1"/>
          </a:fontRef>
        </p:style>
        <p:txBody>
          <a:bodyPr>
            <a:normAutofit/>
          </a:bodyPr>
          <a:lstStyle/>
          <a:p>
            <a:pPr marL="0" lvl="0" indent="0" algn="just">
              <a:buNone/>
            </a:pPr>
            <a:r>
              <a:rPr lang="en-US" dirty="0" smtClean="0"/>
              <a:t>2.   Rating </a:t>
            </a:r>
            <a:r>
              <a:rPr lang="en-US" dirty="0"/>
              <a:t>Scale (Rating Scale).</a:t>
            </a:r>
          </a:p>
          <a:p>
            <a:pPr marL="0" indent="0" algn="just">
              <a:buNone/>
            </a:pPr>
            <a:r>
              <a:rPr lang="en-US" dirty="0"/>
              <a:t>Rating of performance using a rating scale allows the appraiser gives the mean of the control of a particular competency, because the provision of a continuum in which the value of the option value is more than two categories. </a:t>
            </a:r>
            <a:endParaRPr lang="en-US" dirty="0" smtClean="0"/>
          </a:p>
          <a:p>
            <a:pPr marL="0" indent="0" algn="just">
              <a:buNone/>
            </a:pPr>
            <a:r>
              <a:rPr lang="en-US" dirty="0" smtClean="0"/>
              <a:t>Rating </a:t>
            </a:r>
            <a:r>
              <a:rPr lang="en-US" dirty="0"/>
              <a:t>scale ranges from imperfect to perfect. For example: 1 = not competent, 2 = moderately competent, 3 = competent, 4 = very competent. To minimize the subjectivity factor, should be assessed by more than one person, so the results are more accurate assessment.</a:t>
            </a:r>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en-US" sz="2400" dirty="0" smtClean="0"/>
              <a:t>Example of Rating Scale</a:t>
            </a:r>
            <a:r>
              <a:rPr lang="en-US" sz="2400" dirty="0"/>
              <a:t/>
            </a:r>
            <a:br>
              <a:rPr lang="en-US" sz="2400" dirty="0"/>
            </a:br>
            <a:r>
              <a:rPr lang="en-US" sz="2400" dirty="0"/>
              <a:t>Experimental Rating of heat can change the temperature and states of matter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65808405"/>
              </p:ext>
            </p:extLst>
          </p:nvPr>
        </p:nvGraphicFramePr>
        <p:xfrm>
          <a:off x="0" y="1523998"/>
          <a:ext cx="9143999" cy="5334001"/>
        </p:xfrm>
        <a:graphic>
          <a:graphicData uri="http://schemas.openxmlformats.org/drawingml/2006/table">
            <a:tbl>
              <a:tblPr firstRow="1" firstCol="1" lastRow="1" lastCol="1" bandRow="1" bandCol="1">
                <a:tableStyleId>{073A0DAA-6AF3-43AB-8588-CEC1D06C72B9}</a:tableStyleId>
              </a:tblPr>
              <a:tblGrid>
                <a:gridCol w="830739"/>
                <a:gridCol w="5264934"/>
                <a:gridCol w="831717"/>
                <a:gridCol w="831717"/>
                <a:gridCol w="692935"/>
                <a:gridCol w="691957"/>
              </a:tblGrid>
              <a:tr h="492608">
                <a:tc rowSpan="2">
                  <a:txBody>
                    <a:bodyPr/>
                    <a:lstStyle/>
                    <a:p>
                      <a:pPr algn="ctr">
                        <a:lnSpc>
                          <a:spcPct val="115000"/>
                        </a:lnSpc>
                        <a:spcAft>
                          <a:spcPts val="1000"/>
                        </a:spcAft>
                      </a:pPr>
                      <a:r>
                        <a:rPr lang="id-ID" sz="2000" dirty="0">
                          <a:effectLst/>
                        </a:rPr>
                        <a:t>No</a:t>
                      </a:r>
                      <a:endParaRPr lang="en-US" sz="1800" b="1" dirty="0">
                        <a:effectLst/>
                        <a:latin typeface="Calibri"/>
                        <a:ea typeface="Calibri"/>
                        <a:cs typeface="Arial"/>
                      </a:endParaRPr>
                    </a:p>
                  </a:txBody>
                  <a:tcPr marL="68580" marR="68580" marT="0" marB="0" anchor="ctr"/>
                </a:tc>
                <a:tc rowSpan="2">
                  <a:txBody>
                    <a:bodyPr/>
                    <a:lstStyle/>
                    <a:p>
                      <a:pPr algn="ctr">
                        <a:lnSpc>
                          <a:spcPct val="115000"/>
                        </a:lnSpc>
                        <a:spcAft>
                          <a:spcPts val="1000"/>
                        </a:spcAft>
                      </a:pPr>
                      <a:r>
                        <a:rPr lang="id-ID" sz="2000" dirty="0">
                          <a:effectLst/>
                        </a:rPr>
                        <a:t>Aspects of the Assessed</a:t>
                      </a:r>
                      <a:endParaRPr lang="en-US" sz="1800" b="1" dirty="0">
                        <a:effectLst/>
                        <a:latin typeface="Calibri"/>
                        <a:ea typeface="Calibri"/>
                        <a:cs typeface="Arial"/>
                      </a:endParaRPr>
                    </a:p>
                  </a:txBody>
                  <a:tcPr marL="68580" marR="68580" marT="0" marB="0" anchor="ctr"/>
                </a:tc>
                <a:tc gridSpan="4">
                  <a:txBody>
                    <a:bodyPr/>
                    <a:lstStyle/>
                    <a:p>
                      <a:pPr algn="ctr">
                        <a:lnSpc>
                          <a:spcPct val="115000"/>
                        </a:lnSpc>
                        <a:spcAft>
                          <a:spcPts val="1000"/>
                        </a:spcAft>
                      </a:pPr>
                      <a:r>
                        <a:rPr lang="en-US" sz="1800" dirty="0">
                          <a:effectLst/>
                        </a:rPr>
                        <a:t>Score </a:t>
                      </a:r>
                      <a:endParaRPr lang="en-US" sz="1600" b="1"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492608">
                <a:tc vMerge="1">
                  <a:txBody>
                    <a:bodyPr/>
                    <a:lstStyle/>
                    <a:p>
                      <a:endParaRPr lang="en-US"/>
                    </a:p>
                  </a:txBody>
                  <a:tcPr/>
                </a:tc>
                <a:tc vMerge="1">
                  <a:txBody>
                    <a:bodyPr/>
                    <a:lstStyle/>
                    <a:p>
                      <a:endParaRPr lang="en-US"/>
                    </a:p>
                  </a:txBody>
                  <a:tcPr/>
                </a:tc>
                <a:tc>
                  <a:txBody>
                    <a:bodyPr/>
                    <a:lstStyle/>
                    <a:p>
                      <a:pPr algn="ctr">
                        <a:lnSpc>
                          <a:spcPct val="115000"/>
                        </a:lnSpc>
                        <a:spcAft>
                          <a:spcPts val="1000"/>
                        </a:spcAft>
                      </a:pPr>
                      <a:r>
                        <a:rPr lang="id-ID" sz="1800" dirty="0">
                          <a:effectLst/>
                        </a:rPr>
                        <a:t>1</a:t>
                      </a:r>
                      <a:endParaRPr lang="en-US" sz="1600" b="1" dirty="0">
                        <a:effectLst/>
                        <a:latin typeface="Calibri"/>
                        <a:ea typeface="Calibri"/>
                        <a:cs typeface="Arial"/>
                      </a:endParaRPr>
                    </a:p>
                  </a:txBody>
                  <a:tcPr marL="68580" marR="68580" marT="0" marB="0"/>
                </a:tc>
                <a:tc>
                  <a:txBody>
                    <a:bodyPr/>
                    <a:lstStyle/>
                    <a:p>
                      <a:pPr algn="ctr">
                        <a:lnSpc>
                          <a:spcPct val="115000"/>
                        </a:lnSpc>
                        <a:spcAft>
                          <a:spcPts val="1000"/>
                        </a:spcAft>
                      </a:pPr>
                      <a:r>
                        <a:rPr lang="id-ID" sz="1800">
                          <a:effectLst/>
                        </a:rPr>
                        <a:t>2</a:t>
                      </a:r>
                      <a:endParaRPr lang="en-US" sz="1600" b="1">
                        <a:effectLst/>
                        <a:latin typeface="Calibri"/>
                        <a:ea typeface="Calibri"/>
                        <a:cs typeface="Arial"/>
                      </a:endParaRPr>
                    </a:p>
                  </a:txBody>
                  <a:tcPr marL="68580" marR="68580" marT="0" marB="0"/>
                </a:tc>
                <a:tc>
                  <a:txBody>
                    <a:bodyPr/>
                    <a:lstStyle/>
                    <a:p>
                      <a:pPr algn="ctr">
                        <a:lnSpc>
                          <a:spcPct val="115000"/>
                        </a:lnSpc>
                        <a:spcAft>
                          <a:spcPts val="1000"/>
                        </a:spcAft>
                      </a:pPr>
                      <a:r>
                        <a:rPr lang="id-ID" sz="1800">
                          <a:effectLst/>
                        </a:rPr>
                        <a:t>3</a:t>
                      </a:r>
                      <a:endParaRPr lang="en-US" sz="1600" b="1">
                        <a:effectLst/>
                        <a:latin typeface="Calibri"/>
                        <a:ea typeface="Calibri"/>
                        <a:cs typeface="Arial"/>
                      </a:endParaRPr>
                    </a:p>
                  </a:txBody>
                  <a:tcPr marL="68580" marR="68580" marT="0" marB="0"/>
                </a:tc>
                <a:tc>
                  <a:txBody>
                    <a:bodyPr/>
                    <a:lstStyle/>
                    <a:p>
                      <a:pPr algn="ctr">
                        <a:lnSpc>
                          <a:spcPct val="115000"/>
                        </a:lnSpc>
                        <a:spcAft>
                          <a:spcPts val="1000"/>
                        </a:spcAft>
                      </a:pPr>
                      <a:r>
                        <a:rPr lang="id-ID" sz="1800" dirty="0">
                          <a:effectLst/>
                        </a:rPr>
                        <a:t>4</a:t>
                      </a:r>
                      <a:endParaRPr lang="en-US" sz="1600" b="1" dirty="0">
                        <a:effectLst/>
                        <a:latin typeface="Calibri"/>
                        <a:ea typeface="Calibri"/>
                        <a:cs typeface="Arial"/>
                      </a:endParaRPr>
                    </a:p>
                  </a:txBody>
                  <a:tcPr marL="68580" marR="68580" marT="0" marB="0"/>
                </a:tc>
              </a:tr>
              <a:tr h="1015864">
                <a:tc>
                  <a:txBody>
                    <a:bodyPr/>
                    <a:lstStyle/>
                    <a:p>
                      <a:pPr algn="ctr">
                        <a:lnSpc>
                          <a:spcPct val="115000"/>
                        </a:lnSpc>
                        <a:spcAft>
                          <a:spcPts val="1000"/>
                        </a:spcAft>
                      </a:pPr>
                      <a:r>
                        <a:rPr lang="id-ID" sz="2000">
                          <a:effectLst/>
                        </a:rPr>
                        <a:t>1</a:t>
                      </a:r>
                      <a:endParaRPr lang="en-US" sz="1800" b="1">
                        <a:effectLst/>
                        <a:latin typeface="Calibri"/>
                        <a:ea typeface="Calibri"/>
                        <a:cs typeface="Arial"/>
                      </a:endParaRPr>
                    </a:p>
                  </a:txBody>
                  <a:tcPr marL="68580" marR="68580" marT="0" marB="0"/>
                </a:tc>
                <a:tc>
                  <a:txBody>
                    <a:bodyPr/>
                    <a:lstStyle/>
                    <a:p>
                      <a:pPr>
                        <a:lnSpc>
                          <a:spcPct val="115000"/>
                        </a:lnSpc>
                        <a:spcAft>
                          <a:spcPts val="1000"/>
                        </a:spcAft>
                      </a:pPr>
                      <a:r>
                        <a:rPr lang="en-US" sz="2000">
                          <a:effectLst/>
                        </a:rPr>
                        <a:t>How to set up and install device and materials to be used.</a:t>
                      </a:r>
                      <a:endParaRPr lang="en-US" sz="18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dirty="0">
                          <a:effectLst/>
                        </a:rPr>
                        <a:t> </a:t>
                      </a:r>
                      <a:endParaRPr lang="en-US" sz="1600" b="1" dirty="0">
                        <a:effectLst/>
                        <a:latin typeface="Calibri"/>
                        <a:ea typeface="Calibri"/>
                        <a:cs typeface="Arial"/>
                      </a:endParaRPr>
                    </a:p>
                  </a:txBody>
                  <a:tcPr marL="68580" marR="68580" marT="0" marB="0"/>
                </a:tc>
              </a:tr>
              <a:tr h="492608">
                <a:tc>
                  <a:txBody>
                    <a:bodyPr/>
                    <a:lstStyle/>
                    <a:p>
                      <a:pPr algn="ctr">
                        <a:lnSpc>
                          <a:spcPct val="115000"/>
                        </a:lnSpc>
                        <a:spcAft>
                          <a:spcPts val="1000"/>
                        </a:spcAft>
                      </a:pPr>
                      <a:r>
                        <a:rPr lang="id-ID" sz="2000">
                          <a:effectLst/>
                        </a:rPr>
                        <a:t>2</a:t>
                      </a:r>
                      <a:endParaRPr lang="en-US" sz="1800" b="1">
                        <a:effectLst/>
                        <a:latin typeface="Calibri"/>
                        <a:ea typeface="Calibri"/>
                        <a:cs typeface="Arial"/>
                      </a:endParaRPr>
                    </a:p>
                  </a:txBody>
                  <a:tcPr marL="68580" marR="68580" marT="0" marB="0"/>
                </a:tc>
                <a:tc>
                  <a:txBody>
                    <a:bodyPr/>
                    <a:lstStyle/>
                    <a:p>
                      <a:pPr>
                        <a:lnSpc>
                          <a:spcPct val="115000"/>
                        </a:lnSpc>
                        <a:spcAft>
                          <a:spcPts val="1000"/>
                        </a:spcAft>
                      </a:pPr>
                      <a:r>
                        <a:rPr lang="en-US" sz="2000">
                          <a:effectLst/>
                        </a:rPr>
                        <a:t>How to enter the water and ice into the vessel</a:t>
                      </a:r>
                      <a:endParaRPr lang="en-US" sz="18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dirty="0">
                          <a:effectLst/>
                        </a:rPr>
                        <a:t> </a:t>
                      </a:r>
                      <a:endParaRPr lang="en-US" sz="1600" b="1" dirty="0">
                        <a:effectLst/>
                        <a:latin typeface="Calibri"/>
                        <a:ea typeface="Calibri"/>
                        <a:cs typeface="Arial"/>
                      </a:endParaRPr>
                    </a:p>
                  </a:txBody>
                  <a:tcPr marL="68580" marR="68580" marT="0" marB="0"/>
                </a:tc>
              </a:tr>
              <a:tr h="1015864">
                <a:tc>
                  <a:txBody>
                    <a:bodyPr/>
                    <a:lstStyle/>
                    <a:p>
                      <a:pPr algn="ctr">
                        <a:lnSpc>
                          <a:spcPct val="115000"/>
                        </a:lnSpc>
                        <a:spcAft>
                          <a:spcPts val="1000"/>
                        </a:spcAft>
                      </a:pPr>
                      <a:r>
                        <a:rPr lang="id-ID" sz="2000">
                          <a:effectLst/>
                        </a:rPr>
                        <a:t>3</a:t>
                      </a:r>
                      <a:endParaRPr lang="en-US" sz="1800" b="1">
                        <a:effectLst/>
                        <a:latin typeface="Calibri"/>
                        <a:ea typeface="Calibri"/>
                        <a:cs typeface="Arial"/>
                      </a:endParaRPr>
                    </a:p>
                  </a:txBody>
                  <a:tcPr marL="68580" marR="68580" marT="0" marB="0"/>
                </a:tc>
                <a:tc>
                  <a:txBody>
                    <a:bodyPr/>
                    <a:lstStyle/>
                    <a:p>
                      <a:pPr>
                        <a:lnSpc>
                          <a:spcPct val="115000"/>
                        </a:lnSpc>
                        <a:spcAft>
                          <a:spcPts val="1000"/>
                        </a:spcAft>
                      </a:pPr>
                      <a:r>
                        <a:rPr lang="en-US" sz="2000">
                          <a:effectLst/>
                        </a:rPr>
                        <a:t>How to turn on and turn off the methylated spirits lights </a:t>
                      </a:r>
                      <a:endParaRPr lang="en-US" sz="18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dirty="0">
                          <a:effectLst/>
                        </a:rPr>
                        <a:t> </a:t>
                      </a:r>
                      <a:endParaRPr lang="en-US" sz="1600" b="1" dirty="0">
                        <a:effectLst/>
                        <a:latin typeface="Calibri"/>
                        <a:ea typeface="Calibri"/>
                        <a:cs typeface="Arial"/>
                      </a:endParaRPr>
                    </a:p>
                  </a:txBody>
                  <a:tcPr marL="68580" marR="68580" marT="0" marB="0"/>
                </a:tc>
              </a:tr>
              <a:tr h="492608">
                <a:tc>
                  <a:txBody>
                    <a:bodyPr/>
                    <a:lstStyle/>
                    <a:p>
                      <a:pPr algn="ctr">
                        <a:lnSpc>
                          <a:spcPct val="115000"/>
                        </a:lnSpc>
                        <a:spcAft>
                          <a:spcPts val="1000"/>
                        </a:spcAft>
                      </a:pPr>
                      <a:r>
                        <a:rPr lang="id-ID" sz="2000">
                          <a:effectLst/>
                        </a:rPr>
                        <a:t>4</a:t>
                      </a:r>
                      <a:endParaRPr lang="en-US" sz="1800" b="1">
                        <a:effectLst/>
                        <a:latin typeface="Calibri"/>
                        <a:ea typeface="Calibri"/>
                        <a:cs typeface="Arial"/>
                      </a:endParaRPr>
                    </a:p>
                  </a:txBody>
                  <a:tcPr marL="68580" marR="68580" marT="0" marB="0"/>
                </a:tc>
                <a:tc>
                  <a:txBody>
                    <a:bodyPr/>
                    <a:lstStyle/>
                    <a:p>
                      <a:pPr>
                        <a:lnSpc>
                          <a:spcPct val="115000"/>
                        </a:lnSpc>
                        <a:spcAft>
                          <a:spcPts val="1000"/>
                        </a:spcAft>
                      </a:pPr>
                      <a:r>
                        <a:rPr lang="en-US" sz="2000">
                          <a:effectLst/>
                        </a:rPr>
                        <a:t>How to read a thermometer scale</a:t>
                      </a:r>
                      <a:endParaRPr lang="en-US" sz="18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dirty="0">
                          <a:effectLst/>
                        </a:rPr>
                        <a:t> </a:t>
                      </a:r>
                      <a:endParaRPr lang="en-US" sz="1600" b="1" dirty="0">
                        <a:effectLst/>
                        <a:latin typeface="Calibri"/>
                        <a:ea typeface="Calibri"/>
                        <a:cs typeface="Arial"/>
                      </a:endParaRPr>
                    </a:p>
                  </a:txBody>
                  <a:tcPr marL="68580" marR="68580" marT="0" marB="0"/>
                </a:tc>
              </a:tr>
              <a:tr h="1331841">
                <a:tc>
                  <a:txBody>
                    <a:bodyPr/>
                    <a:lstStyle/>
                    <a:p>
                      <a:pPr algn="ctr">
                        <a:lnSpc>
                          <a:spcPct val="115000"/>
                        </a:lnSpc>
                        <a:spcAft>
                          <a:spcPts val="1000"/>
                        </a:spcAft>
                      </a:pPr>
                      <a:r>
                        <a:rPr lang="id-ID" sz="2000">
                          <a:effectLst/>
                        </a:rPr>
                        <a:t> </a:t>
                      </a:r>
                      <a:endParaRPr lang="en-US" sz="1800" b="1">
                        <a:effectLst/>
                        <a:latin typeface="Calibri"/>
                        <a:ea typeface="Calibri"/>
                        <a:cs typeface="Arial"/>
                      </a:endParaRPr>
                    </a:p>
                  </a:txBody>
                  <a:tcPr marL="68580" marR="68580" marT="0" marB="0"/>
                </a:tc>
                <a:tc>
                  <a:txBody>
                    <a:bodyPr/>
                    <a:lstStyle/>
                    <a:p>
                      <a:pPr>
                        <a:lnSpc>
                          <a:spcPct val="115000"/>
                        </a:lnSpc>
                        <a:spcAft>
                          <a:spcPts val="1000"/>
                        </a:spcAft>
                      </a:pPr>
                      <a:r>
                        <a:rPr lang="en-US" sz="2000" dirty="0">
                          <a:effectLst/>
                        </a:rPr>
                        <a:t>Scores achieved</a:t>
                      </a:r>
                      <a:endParaRPr lang="en-US" sz="1800" dirty="0">
                        <a:effectLst/>
                      </a:endParaRPr>
                    </a:p>
                    <a:p>
                      <a:pPr>
                        <a:lnSpc>
                          <a:spcPct val="115000"/>
                        </a:lnSpc>
                        <a:spcAft>
                          <a:spcPts val="1000"/>
                        </a:spcAft>
                      </a:pPr>
                      <a:r>
                        <a:rPr lang="en-US" sz="2000" dirty="0">
                          <a:effectLst/>
                        </a:rPr>
                        <a:t>The maximum score</a:t>
                      </a:r>
                      <a:endParaRPr lang="en-US" sz="1800" b="1" dirty="0">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a:effectLst/>
                        </a:rPr>
                        <a:t> </a:t>
                      </a:r>
                      <a:endParaRPr lang="en-US" sz="1600" b="1">
                        <a:effectLst/>
                        <a:latin typeface="Calibri"/>
                        <a:ea typeface="Calibri"/>
                        <a:cs typeface="Arial"/>
                      </a:endParaRPr>
                    </a:p>
                  </a:txBody>
                  <a:tcPr marL="68580" marR="68580" marT="0" marB="0"/>
                </a:tc>
                <a:tc>
                  <a:txBody>
                    <a:bodyPr/>
                    <a:lstStyle/>
                    <a:p>
                      <a:pPr algn="just">
                        <a:lnSpc>
                          <a:spcPct val="115000"/>
                        </a:lnSpc>
                        <a:spcAft>
                          <a:spcPts val="1000"/>
                        </a:spcAft>
                      </a:pPr>
                      <a:r>
                        <a:rPr lang="id-ID" sz="1800" dirty="0">
                          <a:effectLst/>
                        </a:rPr>
                        <a:t> </a:t>
                      </a:r>
                      <a:endParaRPr lang="en-US" sz="1600" b="1" dirty="0">
                        <a:effectLst/>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US" dirty="0"/>
          </a:p>
        </p:txBody>
      </p:sp>
      <p:sp>
        <p:nvSpPr>
          <p:cNvPr id="3" name="Content Placeholder 2"/>
          <p:cNvSpPr>
            <a:spLocks noGrp="1"/>
          </p:cNvSpPr>
          <p:nvPr>
            <p:ph idx="1"/>
          </p:nvPr>
        </p:nvSpPr>
        <p:spPr>
          <a:xfrm>
            <a:off x="0" y="0"/>
            <a:ext cx="9144000" cy="6858000"/>
          </a:xfrm>
        </p:spPr>
        <p:style>
          <a:lnRef idx="0">
            <a:schemeClr val="accent4"/>
          </a:lnRef>
          <a:fillRef idx="3">
            <a:schemeClr val="accent4"/>
          </a:fillRef>
          <a:effectRef idx="3">
            <a:schemeClr val="accent4"/>
          </a:effectRef>
          <a:fontRef idx="minor">
            <a:schemeClr val="lt1"/>
          </a:fontRef>
        </p:style>
        <p:txBody>
          <a:bodyPr>
            <a:noAutofit/>
          </a:bodyPr>
          <a:lstStyle/>
          <a:p>
            <a:r>
              <a:rPr lang="id-ID" sz="2000" b="1" dirty="0" smtClean="0"/>
              <a:t>THE RUBRIC OF </a:t>
            </a:r>
            <a:r>
              <a:rPr lang="en-US" sz="2000" b="1" dirty="0" smtClean="0"/>
              <a:t>S</a:t>
            </a:r>
            <a:r>
              <a:rPr lang="id-ID" sz="2000" b="1" dirty="0" smtClean="0"/>
              <a:t>CORE</a:t>
            </a:r>
            <a:endParaRPr lang="en-US" sz="1800" b="1" dirty="0" smtClean="0"/>
          </a:p>
          <a:p>
            <a:r>
              <a:rPr lang="id-ID" sz="2000" b="1" dirty="0" smtClean="0"/>
              <a:t>Score </a:t>
            </a:r>
            <a:r>
              <a:rPr lang="id-ID" sz="2000" b="1" dirty="0"/>
              <a:t>3. Exactly, If</a:t>
            </a:r>
            <a:endParaRPr lang="en-US" sz="1800" b="1" dirty="0"/>
          </a:p>
          <a:p>
            <a:pPr lvl="1"/>
            <a:r>
              <a:rPr lang="id-ID" sz="1800" b="1" dirty="0"/>
              <a:t>How to prepare and install the tools and materials that will be used appropriately, quickly (skills).</a:t>
            </a:r>
            <a:endParaRPr lang="en-US" sz="1600" b="1" dirty="0"/>
          </a:p>
          <a:p>
            <a:pPr lvl="1"/>
            <a:r>
              <a:rPr lang="id-ID" sz="1800" b="1" dirty="0"/>
              <a:t>How to enter the water and ice into the laver carefully (water does not spill)</a:t>
            </a:r>
            <a:r>
              <a:rPr lang="en-US" sz="1800" b="1" dirty="0"/>
              <a:t>.</a:t>
            </a:r>
            <a:endParaRPr lang="en-US" sz="1600" b="1" dirty="0"/>
          </a:p>
          <a:p>
            <a:pPr lvl="1"/>
            <a:r>
              <a:rPr lang="id-ID" sz="1800" b="1" dirty="0"/>
              <a:t>How to turn on and turn off the lights spritus (caution and close spritus when the lights will be turned off).</a:t>
            </a:r>
            <a:endParaRPr lang="en-US" sz="1600" b="1" dirty="0"/>
          </a:p>
          <a:p>
            <a:pPr lvl="1"/>
            <a:r>
              <a:rPr lang="id-ID" sz="1800" b="1" dirty="0"/>
              <a:t>How to read a thermometer scale (perpendicular eye view).</a:t>
            </a:r>
            <a:endParaRPr lang="en-US" sz="1600" b="1" dirty="0"/>
          </a:p>
          <a:p>
            <a:r>
              <a:rPr lang="id-ID" sz="2000" b="1" dirty="0"/>
              <a:t>Score 2. Less Exactly, If</a:t>
            </a:r>
            <a:endParaRPr lang="en-US" sz="1800" b="1" dirty="0"/>
          </a:p>
          <a:p>
            <a:pPr marL="0" lvl="0" indent="400050">
              <a:buNone/>
            </a:pPr>
            <a:r>
              <a:rPr lang="en-US" sz="2000" b="1" dirty="0" smtClean="0"/>
              <a:t>--   </a:t>
            </a:r>
            <a:r>
              <a:rPr lang="id-ID" sz="2000" b="1" dirty="0" smtClean="0"/>
              <a:t>Less </a:t>
            </a:r>
            <a:r>
              <a:rPr lang="id-ID" sz="2000" b="1" dirty="0"/>
              <a:t>Right, if and fast (less skilled)</a:t>
            </a:r>
            <a:r>
              <a:rPr lang="en-US" sz="2000" b="1" dirty="0" smtClean="0"/>
              <a:t>.</a:t>
            </a:r>
            <a:endParaRPr lang="en-US" sz="1800" b="1" dirty="0"/>
          </a:p>
          <a:p>
            <a:pPr marL="0" lvl="0" indent="400050">
              <a:buNone/>
            </a:pPr>
            <a:r>
              <a:rPr lang="en-US" sz="1800" b="1" dirty="0" smtClean="0"/>
              <a:t>--  </a:t>
            </a:r>
            <a:r>
              <a:rPr lang="id-ID" sz="2000" b="1" dirty="0" smtClean="0"/>
              <a:t>Less </a:t>
            </a:r>
            <a:r>
              <a:rPr lang="id-ID" sz="2000" b="1" dirty="0"/>
              <a:t>Exactly, if inadvertently (water spill)</a:t>
            </a:r>
            <a:r>
              <a:rPr lang="en-US" sz="2000" b="1" dirty="0" smtClean="0"/>
              <a:t>.</a:t>
            </a:r>
            <a:endParaRPr lang="en-US" sz="1800" b="1" dirty="0"/>
          </a:p>
          <a:p>
            <a:pPr marL="0" lvl="0" indent="400050">
              <a:buNone/>
            </a:pPr>
            <a:r>
              <a:rPr lang="en-US" sz="1800" b="1" dirty="0" smtClean="0"/>
              <a:t>-- </a:t>
            </a:r>
            <a:r>
              <a:rPr lang="id-ID" sz="2000" b="1" dirty="0" smtClean="0"/>
              <a:t>Less </a:t>
            </a:r>
            <a:r>
              <a:rPr lang="id-ID" sz="2000" b="1" dirty="0"/>
              <a:t>Exactly, If (and inadvertently spilled water)</a:t>
            </a:r>
            <a:r>
              <a:rPr lang="en-US" sz="2000" b="1" dirty="0" smtClean="0"/>
              <a:t>.</a:t>
            </a:r>
            <a:endParaRPr lang="en-US" sz="1800" b="1" dirty="0"/>
          </a:p>
          <a:p>
            <a:pPr marL="0" lvl="0" indent="400050">
              <a:buNone/>
            </a:pPr>
            <a:r>
              <a:rPr lang="en-US" sz="1800" b="1" dirty="0" smtClean="0"/>
              <a:t>-- </a:t>
            </a:r>
            <a:r>
              <a:rPr lang="id-ID" sz="2000" b="1" dirty="0" smtClean="0"/>
              <a:t>Less </a:t>
            </a:r>
            <a:r>
              <a:rPr lang="id-ID" sz="2000" b="1" dirty="0"/>
              <a:t>Exactly, If (the eye is less perpendicular)</a:t>
            </a:r>
            <a:r>
              <a:rPr lang="en-US" sz="2000" b="1" dirty="0"/>
              <a:t>.</a:t>
            </a:r>
            <a:endParaRPr lang="en-US" sz="1800" b="1" dirty="0"/>
          </a:p>
          <a:p>
            <a:r>
              <a:rPr lang="id-ID" sz="2000" b="1" dirty="0"/>
              <a:t>Score 1. Not Exactly, If</a:t>
            </a:r>
            <a:endParaRPr lang="en-US" sz="1800" b="1" dirty="0"/>
          </a:p>
          <a:p>
            <a:pPr marL="0" lvl="0" indent="400050">
              <a:buNone/>
            </a:pPr>
            <a:r>
              <a:rPr lang="en-US" sz="2000" b="1" dirty="0" smtClean="0"/>
              <a:t>-- </a:t>
            </a:r>
            <a:r>
              <a:rPr lang="id-ID" sz="2000" b="1" dirty="0" smtClean="0"/>
              <a:t>Not </a:t>
            </a:r>
            <a:r>
              <a:rPr lang="id-ID" sz="2000" b="1" dirty="0"/>
              <a:t>Exactly, if less precise and slower (no skill at all)</a:t>
            </a:r>
            <a:r>
              <a:rPr lang="en-US" sz="2000" b="1" dirty="0" smtClean="0"/>
              <a:t>.</a:t>
            </a:r>
            <a:endParaRPr lang="en-US" sz="1800" b="1" dirty="0"/>
          </a:p>
          <a:p>
            <a:pPr marL="0" lvl="0" indent="400050">
              <a:buNone/>
            </a:pPr>
            <a:r>
              <a:rPr lang="en-US" sz="1800" b="1" dirty="0" smtClean="0"/>
              <a:t>-- </a:t>
            </a:r>
            <a:r>
              <a:rPr lang="id-ID" sz="2000" b="1" dirty="0" smtClean="0"/>
              <a:t>Not </a:t>
            </a:r>
            <a:r>
              <a:rPr lang="id-ID" sz="2000" b="1" dirty="0"/>
              <a:t>Exactly, if not careful (water spill)</a:t>
            </a:r>
            <a:r>
              <a:rPr lang="en-US" sz="2000" b="1" dirty="0" smtClean="0"/>
              <a:t>.</a:t>
            </a:r>
            <a:endParaRPr lang="en-US" sz="1800" b="1" dirty="0"/>
          </a:p>
          <a:p>
            <a:pPr marL="628650" lvl="0" indent="-228600">
              <a:buNone/>
            </a:pPr>
            <a:r>
              <a:rPr lang="en-US" sz="1800" b="1" dirty="0" smtClean="0"/>
              <a:t>-- </a:t>
            </a:r>
            <a:r>
              <a:rPr lang="id-ID" sz="2000" b="1" dirty="0" smtClean="0"/>
              <a:t>Not </a:t>
            </a:r>
            <a:r>
              <a:rPr lang="id-ID" sz="2000" b="1" dirty="0"/>
              <a:t>Exactly, If (not careful and do not close when the lights spritus will be </a:t>
            </a:r>
            <a:r>
              <a:rPr lang="en-US" sz="2000" b="1" dirty="0" smtClean="0"/>
              <a:t>        </a:t>
            </a:r>
            <a:r>
              <a:rPr lang="id-ID" sz="2000" b="1" dirty="0" smtClean="0"/>
              <a:t>turned </a:t>
            </a:r>
            <a:r>
              <a:rPr lang="id-ID" sz="2000" b="1" dirty="0"/>
              <a:t>off, but blown</a:t>
            </a:r>
            <a:r>
              <a:rPr lang="id-ID" sz="2000" b="1" dirty="0" smtClean="0"/>
              <a:t>).</a:t>
            </a:r>
            <a:endParaRPr lang="en-US" sz="1800" b="1" dirty="0"/>
          </a:p>
          <a:p>
            <a:pPr marL="628650" lvl="0" indent="-228600">
              <a:buNone/>
            </a:pPr>
            <a:r>
              <a:rPr lang="en-US" sz="1800" b="1" dirty="0" smtClean="0"/>
              <a:t>-- </a:t>
            </a:r>
            <a:r>
              <a:rPr lang="id-ID" sz="2000" b="1" dirty="0" smtClean="0"/>
              <a:t>Not </a:t>
            </a:r>
            <a:r>
              <a:rPr lang="id-ID" sz="2000" b="1" dirty="0"/>
              <a:t>Exactly, If (eye sight is not perpendicular / false reading)</a:t>
            </a:r>
            <a:endParaRPr lang="en-US" sz="1800" b="1" dirty="0"/>
          </a:p>
          <a:p>
            <a:pPr>
              <a:buNone/>
            </a:pPr>
            <a:endParaRPr lang="en-US"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lvl="0" algn="l"/>
            <a:r>
              <a:rPr lang="en-US" b="1" dirty="0" smtClean="0"/>
              <a:t>B. Attitude </a:t>
            </a:r>
            <a:r>
              <a:rPr lang="en-US" b="1" dirty="0"/>
              <a:t>assessment</a:t>
            </a:r>
            <a:endParaRPr lang="en-US"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just"/>
            <a:r>
              <a:rPr lang="en-US" sz="2800" b="1" dirty="0"/>
              <a:t>According to Reid (</a:t>
            </a:r>
            <a:r>
              <a:rPr lang="en-US" sz="2800" b="1" dirty="0" err="1"/>
              <a:t>Gokhale</a:t>
            </a:r>
            <a:r>
              <a:rPr lang="en-US" sz="2800" b="1" dirty="0"/>
              <a:t> et al: 2009) attitude </a:t>
            </a:r>
            <a:r>
              <a:rPr lang="en-US" sz="2800" b="1" dirty="0" err="1"/>
              <a:t>is“</a:t>
            </a:r>
            <a:r>
              <a:rPr lang="en-US" sz="2800" b="1" i="1" dirty="0" err="1" smtClean="0"/>
              <a:t>a</a:t>
            </a:r>
            <a:r>
              <a:rPr lang="en-US" sz="2800" b="1" i="1" dirty="0" smtClean="0"/>
              <a:t> positive or negative sentiment or mental state, that is learned and organized through experience on the affective and conative responses of an individual toward some other individual, object, or event”.</a:t>
            </a:r>
            <a:endParaRPr lang="en-US" sz="2800" b="1" dirty="0" smtClean="0"/>
          </a:p>
          <a:p>
            <a:pPr algn="just"/>
            <a:r>
              <a:rPr lang="en-US" sz="2800" b="1" dirty="0"/>
              <a:t>Attitude is an expression of values ​​or a outlook on life that is owned by someone. Attitudes can be formed causing "behavior or actions" to be desired.</a:t>
            </a:r>
          </a:p>
          <a:p>
            <a:pPr algn="just"/>
            <a:r>
              <a:rPr lang="en-US" sz="2800" b="1" dirty="0"/>
              <a:t>Attitude consists of three components, namely: affective, cognitive, and conative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2004</Words>
  <Application>Microsoft Office PowerPoint</Application>
  <PresentationFormat>On-screen Show (4:3)</PresentationFormat>
  <Paragraphs>407</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CHAPTER IV THE TECHNIQUE OF ASSESSMENT  </vt:lpstr>
      <vt:lpstr>THE IMPORTANT THINGS IN         PERFORMANCE ASSESSMENT</vt:lpstr>
      <vt:lpstr> THE METHOD OF ASSESSMENT  </vt:lpstr>
      <vt:lpstr>Example of Checklist  Assessment : The use of Body Thermometer</vt:lpstr>
      <vt:lpstr>Slide 5</vt:lpstr>
      <vt:lpstr>Slide 6</vt:lpstr>
      <vt:lpstr>Example of Rating Scale Experimental Rating of heat can change the temperature and states of matter</vt:lpstr>
      <vt:lpstr>Slide 8</vt:lpstr>
      <vt:lpstr>B. Attitude assessment</vt:lpstr>
      <vt:lpstr>THE OBJECT OF THE ATTITUDE THAT NEEDS TO BE ASSESSED</vt:lpstr>
      <vt:lpstr>2. ATTITUDE ASSESSMENT METHOD</vt:lpstr>
      <vt:lpstr>Example of behavioral observation</vt:lpstr>
      <vt:lpstr>Examples of the contents Diary:</vt:lpstr>
      <vt:lpstr>B. Assessment of scientific attitude</vt:lpstr>
      <vt:lpstr>Example format of assessment of scientific attitude in physics learning</vt:lpstr>
      <vt:lpstr>The rubric of scoring</vt:lpstr>
      <vt:lpstr>Slide 17</vt:lpstr>
      <vt:lpstr>b. Direct questions</vt:lpstr>
      <vt:lpstr>  c. Personal report  </vt:lpstr>
      <vt:lpstr>C. Written assessment </vt:lpstr>
      <vt:lpstr>Method of Assessment </vt:lpstr>
      <vt:lpstr>  C. Assessment of project  </vt:lpstr>
      <vt:lpstr> Example Assessment Project Assessment investigation the determination of oil foods viscosity on the market </vt:lpstr>
      <vt:lpstr>E. Product Assessment </vt:lpstr>
      <vt:lpstr>Examples of assessment Product Assessment of making a ​​simple electric bell </vt:lpstr>
      <vt:lpstr>Rubric: </vt:lpstr>
      <vt:lpstr>F. Portfolio assessment </vt:lpstr>
      <vt:lpstr> Examples of Portfolio Assessment  Assessment preparation of examples of the application of physics concepts in other disciplines </vt:lpstr>
      <vt:lpstr>G. Self-Assessment </vt:lpstr>
      <vt:lpstr>Examples of Self-Assessment </vt:lpstr>
      <vt:lpstr> BAB V  TUJUAN  PEMBELAJARAN  KOGNITIF   </vt:lpstr>
      <vt:lpstr>Pembagian Ranah Tujuan Pembelajaran</vt:lpstr>
      <vt:lpstr>Pembahagian Tujuan Ranah Kognitif  Menurut BS Bloom</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IV TEKNIK PENILAIAN</dc:title>
  <dc:creator>Bunda</dc:creator>
  <cp:lastModifiedBy>Asus</cp:lastModifiedBy>
  <cp:revision>66</cp:revision>
  <dcterms:created xsi:type="dcterms:W3CDTF">2006-08-16T00:00:00Z</dcterms:created>
  <dcterms:modified xsi:type="dcterms:W3CDTF">2013-12-03T14:16:31Z</dcterms:modified>
</cp:coreProperties>
</file>